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5"/>
    <p:sldMasterId id="2147484461" r:id="rId6"/>
    <p:sldMasterId id="2147484466" r:id="rId7"/>
    <p:sldMasterId id="2147484471" r:id="rId8"/>
    <p:sldMasterId id="2147484476" r:id="rId9"/>
  </p:sldMasterIdLst>
  <p:notesMasterIdLst>
    <p:notesMasterId r:id="rId24"/>
  </p:notesMasterIdLst>
  <p:sldIdLst>
    <p:sldId id="328" r:id="rId10"/>
    <p:sldId id="354" r:id="rId11"/>
    <p:sldId id="330" r:id="rId12"/>
    <p:sldId id="331" r:id="rId13"/>
    <p:sldId id="367" r:id="rId14"/>
    <p:sldId id="368" r:id="rId15"/>
    <p:sldId id="369" r:id="rId16"/>
    <p:sldId id="386" r:id="rId17"/>
    <p:sldId id="373" r:id="rId18"/>
    <p:sldId id="385" r:id="rId19"/>
    <p:sldId id="420" r:id="rId20"/>
    <p:sldId id="421" r:id="rId21"/>
    <p:sldId id="390" r:id="rId22"/>
    <p:sldId id="427" r:id="rId23"/>
  </p:sldIdLst>
  <p:sldSz cx="9144000" cy="6858000" type="screen4x3"/>
  <p:notesSz cx="6858000" cy="9144000"/>
  <p:custShowLst>
    <p:custShow name="Participant Leaders" id="0">
      <p:sldLst/>
    </p:custShow>
    <p:custShow name="Team Scores" id="1">
      <p:sldLst/>
    </p:custShow>
    <p:custShow name="Team MVP" id="2">
      <p:sldLst/>
    </p:custShow>
    <p:custShow name="Fastest" id="3">
      <p:sldLst/>
    </p:custShow>
    <p:custShow name="Whiteboard" id="4">
      <p:sldLst>
        <p:sld r:id="rId23"/>
      </p:sldLst>
    </p:custShow>
  </p:custShowLst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3A"/>
    <a:srgbClr val="100C20"/>
    <a:srgbClr val="FFCC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34" autoAdjust="0"/>
    <p:restoredTop sz="90629" autoAdjust="0"/>
  </p:normalViewPr>
  <p:slideViewPr>
    <p:cSldViewPr>
      <p:cViewPr varScale="1">
        <p:scale>
          <a:sx n="66" d="100"/>
          <a:sy n="66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E63420-9B5F-4933-A651-157D0D3FB417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39D92F-5DCF-4D8D-B005-8BA9020A6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37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2585DE-F788-4E9B-B368-C2C1A5F42D0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CC0366-3375-406A-A767-9655A905EE9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5DB9DA-BB88-4F12-A350-AD3576CF29B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6D2A64-B14E-45B7-86D3-2F2646543E4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0BD-E597-451F-88C5-4330BB0ECED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5B685F-58A8-4D07-BD8C-EC2A2D6B67F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A89A9F-489C-40F0-A418-D34454EF9D3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8B5EE8-C31C-419A-BD0D-4BC0C48DA51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A230C-DC67-4E93-BED3-95660198448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A6361-CFE1-417D-8020-60D85B7BC6E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46C4B7-B702-4858-BFCA-E5DFCC0EB7F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slide" Target="../slides/slide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slide" Target="../slides/slide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slide" Target="../slides/slide5.xml"/></Relationships>
</file>

<file path=ppt/slideLayouts/_rels/slideLayout3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 descr="MCJROTCLogo2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"/>
            <a:ext cx="22415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839200" cy="1371600"/>
          </a:xfrm>
          <a:solidFill>
            <a:srgbClr val="00133A"/>
          </a:solidFill>
        </p:spPr>
        <p:txBody>
          <a:bodyPr tIns="0" bIns="0" anchor="t"/>
          <a:lstStyle>
            <a:lvl1pPr algn="ctr">
              <a:defRPr sz="4800" b="1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LE1-C2SiT1pg47-50 Defining Patriotism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A9EE7C-65E9-485E-B299-9CCAB6B0A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0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172200" cy="1143000"/>
          </a:xfrm>
        </p:spPr>
        <p:txBody>
          <a:bodyPr lIns="73152" bIns="0" anchor="b">
            <a:sp3d prstMaterial="matte"/>
          </a:bodyPr>
          <a:lstStyle>
            <a:lvl1pPr algn="l">
              <a:defRPr sz="32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828800"/>
            <a:ext cx="6247397" cy="4419600"/>
          </a:xfrm>
          <a:solidFill>
            <a:srgbClr val="00133A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5194300" cy="201613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305800" y="6477000"/>
            <a:ext cx="733425" cy="201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8F7680-4FB7-405F-8D3E-6D157320D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0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9C8ED2-BB5E-4364-9B70-0C9F9295B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1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6781800" cy="993775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90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548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AAB417-324F-4B28-A7B3-8F8BE31F96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86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2" descr="Logo Wednesday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1924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839200" cy="1371600"/>
          </a:xfrm>
          <a:solidFill>
            <a:srgbClr val="00133A"/>
          </a:solidFill>
        </p:spPr>
        <p:txBody>
          <a:bodyPr tIns="0" bIns="0" anchor="t"/>
          <a:lstStyle>
            <a:lvl1pPr algn="l">
              <a:defRPr sz="4800" b="1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C1B124-E2FD-4450-BA61-B132E2E65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79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ltGray">
          <a:xfrm>
            <a:off x="0" y="1676400"/>
            <a:ext cx="9144000" cy="33528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98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752600" y="381000"/>
            <a:ext cx="2095500" cy="708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>
                <a:solidFill>
                  <a:schemeClr val="bg1"/>
                </a:solidFill>
              </a:rPr>
              <a:t>Purpose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33400" y="2209800"/>
            <a:ext cx="80772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>
                <a:solidFill>
                  <a:schemeClr val="bg1"/>
                </a:solidFill>
              </a:rPr>
              <a:t>Click to Add Purpose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00E40-113A-4EC0-A5B1-5C92E943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4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invGray">
          <a:xfrm>
            <a:off x="0" y="57912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752600" y="304800"/>
            <a:ext cx="2994025" cy="8302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800" b="1">
                <a:solidFill>
                  <a:schemeClr val="bg1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5943600"/>
            <a:ext cx="9144000" cy="9144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1905000"/>
            <a:ext cx="8458200" cy="3733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C68219-7747-4F61-98CF-F5552A385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05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4953000"/>
            <a:ext cx="9144000" cy="141288"/>
          </a:xfrm>
          <a:prstGeom prst="rect">
            <a:avLst/>
          </a:prstGeom>
          <a:solidFill>
            <a:srgbClr val="C00000"/>
          </a:solidFill>
          <a:ln w="50800" cap="flat" cmpd="thickThin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>
                <a:solidFill>
                  <a:srgbClr val="00133A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9624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0EC1CE-5751-4361-8542-A5998D8F3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63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-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02C46C2-8226-4E11-920A-FEA6D57396C0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8437418" y="6313336"/>
          <a:ext cx="702886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23" name="Picture 2" descr="See the source image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0DD67DAD-FFA9-47E2-927B-EE3093B3E77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10000" r="97109">
                        <a14:foregroundMark x1="60078" y1="65625" x2="90547" y2="30566"/>
                        <a14:foregroundMark x1="90547" y1="30566" x2="92891" y2="24023"/>
                        <a14:foregroundMark x1="92891" y1="24023" x2="91250" y2="16895"/>
                        <a14:foregroundMark x1="91250" y1="16895" x2="63594" y2="49023"/>
                        <a14:foregroundMark x1="63594" y1="49023" x2="58438" y2="63770"/>
                        <a14:foregroundMark x1="58438" y1="63770" x2="65156" y2="64551"/>
                        <a14:foregroundMark x1="65156" y1="64551" x2="88516" y2="48340"/>
                        <a14:foregroundMark x1="96719" y1="22754" x2="97109" y2="24414"/>
                        <a14:foregroundMark x1="11641" y1="18652" x2="15234" y2="75586"/>
                        <a14:foregroundMark x1="15234" y1="75586" x2="22031" y2="82813"/>
                        <a14:foregroundMark x1="22031" y1="82813" x2="54609" y2="84277"/>
                        <a14:foregroundMark x1="54609" y1="84277" x2="81875" y2="81934"/>
                        <a14:foregroundMark x1="81875" y1="81934" x2="86328" y2="71973"/>
                        <a14:foregroundMark x1="86328" y1="71973" x2="86250" y2="21582"/>
                        <a14:foregroundMark x1="86250" y1="21582" x2="84453" y2="14551"/>
                        <a14:foregroundMark x1="84453" y1="14551" x2="20000" y2="15039"/>
                        <a14:foregroundMark x1="20000" y1="15039" x2="14453" y2="16992"/>
                        <a14:foregroundMark x1="14453" y1="16992" x2="11641" y2="20117"/>
                        <a14:foregroundMark x1="15859" y1="19141" x2="32734" y2="41797"/>
                        <a14:foregroundMark x1="32734" y1="41797" x2="72656" y2="74805"/>
                        <a14:foregroundMark x1="75391" y1="20117" x2="33281" y2="43457"/>
                        <a14:foregroundMark x1="33281" y1="43457" x2="26875" y2="50879"/>
                        <a14:foregroundMark x1="26875" y1="50879" x2="23594" y2="59180"/>
                        <a14:foregroundMark x1="23594" y1="59180" x2="23047" y2="62695"/>
                        <a14:foregroundMark x1="14375" y1="39453" x2="15703" y2="70605"/>
                        <a14:foregroundMark x1="15703" y1="70605" x2="18438" y2="78320"/>
                        <a14:foregroundMark x1="18438" y1="78320" x2="23047" y2="82227"/>
                        <a14:foregroundMark x1="23047" y1="82227" x2="62422" y2="79785"/>
                        <a14:foregroundMark x1="62422" y1="79785" x2="64766" y2="73047"/>
                        <a14:foregroundMark x1="64766" y1="73047" x2="64141" y2="62695"/>
                        <a14:foregroundMark x1="64141" y1="62695" x2="28672" y2="49023"/>
                        <a14:foregroundMark x1="28672" y1="49023" x2="14766" y2="46973"/>
                        <a14:foregroundMark x1="13984" y1="46777" x2="14531" y2="76172"/>
                        <a14:foregroundMark x1="14531" y1="76172" x2="16250" y2="83105"/>
                        <a14:foregroundMark x1="16250" y1="83105" x2="51172" y2="83301"/>
                        <a14:foregroundMark x1="51172" y1="83301" x2="58984" y2="83105"/>
                        <a14:foregroundMark x1="58984" y1="83105" x2="61016" y2="71387"/>
                        <a14:foregroundMark x1="61016" y1="71387" x2="59844" y2="54590"/>
                        <a14:foregroundMark x1="59844" y1="54590" x2="13750" y2="47266"/>
                        <a14:foregroundMark x1="18438" y1="63672" x2="29688" y2="73828"/>
                        <a14:foregroundMark x1="29688" y1="73828" x2="43750" y2="78320"/>
                        <a14:foregroundMark x1="43750" y1="78320" x2="51016" y2="78516"/>
                        <a14:foregroundMark x1="51016" y1="78516" x2="46406" y2="74316"/>
                        <a14:foregroundMark x1="46406" y1="74316" x2="23594" y2="65137"/>
                        <a14:foregroundMark x1="23594" y1="65137" x2="18594" y2="58887"/>
                        <a14:backgroundMark x1="92656" y1="34180" x2="91094" y2="40820"/>
                        <a14:backgroundMark x1="91094" y1="40820" x2="93047" y2="34863"/>
                        <a14:backgroundMark x1="93203" y1="34375" x2="90859" y2="40723"/>
                        <a14:backgroundMark x1="90859" y1="40723" x2="93203" y2="34863"/>
                        <a14:backgroundMark x1="91484" y1="46484" x2="91094" y2="44043"/>
                        <a14:backgroundMark x1="90859" y1="40723" x2="92188" y2="41699"/>
                        <a14:backgroundMark x1="90859" y1="42676" x2="91250" y2="43457"/>
                        <a14:backgroundMark x1="91016" y1="43359" x2="91250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3" t="10645" r="70" b="11563"/>
          <a:stretch/>
        </p:blipFill>
        <p:spPr bwMode="auto">
          <a:xfrm>
            <a:off x="8518316" y="6473332"/>
            <a:ext cx="507378" cy="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3B82AB41-6F66-455D-B3DA-87466B51DA98}"/>
              </a:ext>
            </a:extLst>
          </p:cNvPr>
          <p:cNvSpPr/>
          <p:nvPr userDrawn="1"/>
        </p:nvSpPr>
        <p:spPr>
          <a:xfrm>
            <a:off x="8352168" y="6272372"/>
            <a:ext cx="841708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Whiteboard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888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with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B2BA24F-4F85-449F-AA99-FF54EF18CC41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533804" y="6313336"/>
          <a:ext cx="2601882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076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803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0772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878591-8E79-42DB-81A4-7461F21BC56A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24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1EDC2E24-8874-48F7-85A7-92263EA4F9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680675F8-04C8-4C6E-AD96-5D5D7D462197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DDDDDD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A3C0C8-2A19-4D92-836C-B93D6428714B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27" name="Picture 26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51663B23-0A2D-4B28-B30F-B2A5A4110A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28" name="Rectangle 27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833A2E8B-567C-467A-8434-20FB7238A1C9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DDDDDD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72834B-7659-4843-8012-23FE14A383C9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30" name="Picture 29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A64DBE12-4155-4ED3-A8B2-D525E50DCA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31" name="Rectangle 30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160465F6-C076-47A5-B492-3B51854528D4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DDDDDD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70C6C8-2886-430A-B9C4-55D650B8D35E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33" name="Picture 32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588B96A6-D216-4877-B514-E4A08B1FCA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34" name="Rectangle 33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7F6EE106-BE23-4C33-BBEC-54B00A03838B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DDDDDD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BC0C33-A7BE-47A3-BB75-38452C695E3B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36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69D9DF6-55FF-4E37-B717-C1138115A53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F39BE510-BDB8-4074-8D3D-EDBAC2C0A201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DDDDDD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054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KW 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E07F1D7-F534-4FF2-9DCD-0752DA6F1688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103196" y="6313336"/>
          <a:ext cx="3032491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20">
                  <a:extLst>
                    <a:ext uri="{9D8B030D-6E8A-4147-A177-3AD203B41FA5}">
                      <a16:colId xmlns:a16="http://schemas.microsoft.com/office/drawing/2014/main" val="10613370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7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953877-E8DC-4BD5-8F0F-072F77CEE617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17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DCB9A2A0-C63E-4926-87C6-6DD6C71EC3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7DAE0857-CEB2-4F97-8B63-30C94F01E2A8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DDDDDD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8CEAB3-BBBA-4F4A-B563-FF804EA1FEA6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18" name="Picture 17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D8CB7857-69CC-450B-943F-617E103D63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23" name="Rectangle 22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4488CF74-CADA-4775-B4E0-D85E26378E8B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DDDDDD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46E51-F121-40D1-89C5-8AB8DC943FF3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19" name="Picture 18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DDBA2FB9-3D64-442C-A784-581F05BDB0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24" name="Rectangle 23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32FE400F-EC23-47D4-9BD0-43F1DFE3FBEB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DDDDDD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0A85F-1EAC-4358-BF85-305F76F42FB3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20" name="Picture 19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4CA8EE8E-A7F9-4E81-ACA6-794CADF87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25" name="Rectangle 24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13E76314-F40E-4F53-A90E-CA90668E033F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DDDDDD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5373B4-6C3E-4A8F-B787-95B417163767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21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F2DEBC0-17ED-4C86-B721-52ABD5A302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F771C6D-4866-45A2-B867-A50068DC9891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DDDDDD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094C4F4-65B3-4BD0-95E3-49994AF7CD81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11" name="Picture 10">
              <a:hlinkClick r:id="rId9" action="ppaction://hlinksldjump"/>
              <a:extLst>
                <a:ext uri="{FF2B5EF4-FFF2-40B4-BE49-F238E27FC236}">
                  <a16:creationId xmlns:a16="http://schemas.microsoft.com/office/drawing/2014/main" id="{F0CFFE07-30DD-4640-A772-E4DF75262D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27" name="Rectangle 26">
              <a:hlinkClick r:id="rId9" action="ppaction://hlinksldjump"/>
              <a:extLst>
                <a:ext uri="{FF2B5EF4-FFF2-40B4-BE49-F238E27FC236}">
                  <a16:creationId xmlns:a16="http://schemas.microsoft.com/office/drawing/2014/main" id="{C22E9B01-5DC4-4BE2-9958-ACA92BF01D80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DDDDDD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359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1676400"/>
            <a:ext cx="9144000" cy="33528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98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914400" y="2133600"/>
            <a:ext cx="7315200" cy="2286000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LE1-C2SiT1pg47-50 Defining Patriotism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EEE0F8-8391-4A50-8381-3DE797FFE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05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85648-E4A4-41CF-81F9-2E4105F2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55B8E-96FE-4FAE-8585-4B8EDE37D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0875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53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W Q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3040" y="0"/>
            <a:ext cx="7223760" cy="14033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/>
              <a:t>Key Word Question Slide Index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B72137A-D12F-48D2-9ACE-83BA9D32A5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5" y="2045731"/>
            <a:ext cx="8520113" cy="4163875"/>
          </a:xfrm>
          <a:noFill/>
          <a:ln>
            <a:noFill/>
          </a:ln>
        </p:spPr>
        <p:txBody>
          <a:bodyPr/>
          <a:lstStyle>
            <a:lvl1pPr marL="514350" indent="-51435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SzPct val="100000"/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 marL="971550" indent="-51435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 marL="1223963" indent="-4572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 marL="1490662" indent="-4572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 marL="1700212" indent="-4572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8028B6-F1AF-417F-9B3D-86484EBCE5CB}"/>
              </a:ext>
            </a:extLst>
          </p:cNvPr>
          <p:cNvSpPr/>
          <p:nvPr userDrawn="1"/>
        </p:nvSpPr>
        <p:spPr>
          <a:xfrm>
            <a:off x="-32657" y="1676400"/>
            <a:ext cx="9176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b="1" i="1" dirty="0">
                <a:solidFill>
                  <a:schemeClr val="accent1">
                    <a:lumMod val="10000"/>
                  </a:schemeClr>
                </a:solidFill>
                <a:latin typeface="Calibri"/>
              </a:rPr>
              <a:t>Click any link below to go directly to polling that question.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B9067C-20A6-4209-A30E-FA9CB35783C6}"/>
              </a:ext>
            </a:extLst>
          </p:cNvPr>
          <p:cNvSpPr txBox="1"/>
          <p:nvPr userDrawn="1"/>
        </p:nvSpPr>
        <p:spPr>
          <a:xfrm>
            <a:off x="1353591" y="6343650"/>
            <a:ext cx="417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return to this index. </a:t>
            </a:r>
          </a:p>
        </p:txBody>
      </p:sp>
      <p:sp>
        <p:nvSpPr>
          <p:cNvPr id="9" name="Left Arrow 1">
            <a:extLst>
              <a:ext uri="{FF2B5EF4-FFF2-40B4-BE49-F238E27FC236}">
                <a16:creationId xmlns:a16="http://schemas.microsoft.com/office/drawing/2014/main" id="{2DC0AC89-9CF9-47F7-AFD6-9E1C9AC397B3}"/>
              </a:ext>
            </a:extLst>
          </p:cNvPr>
          <p:cNvSpPr/>
          <p:nvPr userDrawn="1"/>
        </p:nvSpPr>
        <p:spPr bwMode="auto">
          <a:xfrm flipH="1">
            <a:off x="5489202" y="6469191"/>
            <a:ext cx="588789" cy="250958"/>
          </a:xfrm>
          <a:prstGeom prst="leftArrow">
            <a:avLst/>
          </a:prstGeom>
          <a:solidFill>
            <a:srgbClr val="00206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0E0E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D7FA57-F71D-4E4B-A8D6-0D77296A24A1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11" name="Picture 10">
              <a:hlinkClick r:id="rId2" action="ppaction://hlinksldjump"/>
              <a:extLst>
                <a:ext uri="{FF2B5EF4-FFF2-40B4-BE49-F238E27FC236}">
                  <a16:creationId xmlns:a16="http://schemas.microsoft.com/office/drawing/2014/main" id="{6FE3DD08-6B88-4968-9257-34B2A7367E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12" name="Rectangle 11">
              <a:hlinkClick r:id="rId2" action="ppaction://hlinksldjump"/>
              <a:extLst>
                <a:ext uri="{FF2B5EF4-FFF2-40B4-BE49-F238E27FC236}">
                  <a16:creationId xmlns:a16="http://schemas.microsoft.com/office/drawing/2014/main" id="{82C16EFA-7E34-4D04-A552-6F52D06E0BD7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7364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890338-FB5C-46FA-85B2-8EE896B13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73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20C5-A034-4C3B-9D03-A5A65FF6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41FF5-8AA0-4F5E-B9B2-C1785CE8F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3847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-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02C46C2-8226-4E11-920A-FEA6D57396C0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8437418" y="6313336"/>
          <a:ext cx="702886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23" name="Picture 2" descr="See the source image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0DD67DAD-FFA9-47E2-927B-EE3093B3E77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10000" r="97109">
                        <a14:foregroundMark x1="60078" y1="65625" x2="90547" y2="30566"/>
                        <a14:foregroundMark x1="90547" y1="30566" x2="92891" y2="24023"/>
                        <a14:foregroundMark x1="92891" y1="24023" x2="91250" y2="16895"/>
                        <a14:foregroundMark x1="91250" y1="16895" x2="63594" y2="49023"/>
                        <a14:foregroundMark x1="63594" y1="49023" x2="58438" y2="63770"/>
                        <a14:foregroundMark x1="58438" y1="63770" x2="65156" y2="64551"/>
                        <a14:foregroundMark x1="65156" y1="64551" x2="88516" y2="48340"/>
                        <a14:foregroundMark x1="96719" y1="22754" x2="97109" y2="24414"/>
                        <a14:foregroundMark x1="11641" y1="18652" x2="15234" y2="75586"/>
                        <a14:foregroundMark x1="15234" y1="75586" x2="22031" y2="82813"/>
                        <a14:foregroundMark x1="22031" y1="82813" x2="54609" y2="84277"/>
                        <a14:foregroundMark x1="54609" y1="84277" x2="81875" y2="81934"/>
                        <a14:foregroundMark x1="81875" y1="81934" x2="86328" y2="71973"/>
                        <a14:foregroundMark x1="86328" y1="71973" x2="86250" y2="21582"/>
                        <a14:foregroundMark x1="86250" y1="21582" x2="84453" y2="14551"/>
                        <a14:foregroundMark x1="84453" y1="14551" x2="20000" y2="15039"/>
                        <a14:foregroundMark x1="20000" y1="15039" x2="14453" y2="16992"/>
                        <a14:foregroundMark x1="14453" y1="16992" x2="11641" y2="20117"/>
                        <a14:foregroundMark x1="15859" y1="19141" x2="32734" y2="41797"/>
                        <a14:foregroundMark x1="32734" y1="41797" x2="72656" y2="74805"/>
                        <a14:foregroundMark x1="75391" y1="20117" x2="33281" y2="43457"/>
                        <a14:foregroundMark x1="33281" y1="43457" x2="26875" y2="50879"/>
                        <a14:foregroundMark x1="26875" y1="50879" x2="23594" y2="59180"/>
                        <a14:foregroundMark x1="23594" y1="59180" x2="23047" y2="62695"/>
                        <a14:foregroundMark x1="14375" y1="39453" x2="15703" y2="70605"/>
                        <a14:foregroundMark x1="15703" y1="70605" x2="18438" y2="78320"/>
                        <a14:foregroundMark x1="18438" y1="78320" x2="23047" y2="82227"/>
                        <a14:foregroundMark x1="23047" y1="82227" x2="62422" y2="79785"/>
                        <a14:foregroundMark x1="62422" y1="79785" x2="64766" y2="73047"/>
                        <a14:foregroundMark x1="64766" y1="73047" x2="64141" y2="62695"/>
                        <a14:foregroundMark x1="64141" y1="62695" x2="28672" y2="49023"/>
                        <a14:foregroundMark x1="28672" y1="49023" x2="14766" y2="46973"/>
                        <a14:foregroundMark x1="13984" y1="46777" x2="14531" y2="76172"/>
                        <a14:foregroundMark x1="14531" y1="76172" x2="16250" y2="83105"/>
                        <a14:foregroundMark x1="16250" y1="83105" x2="51172" y2="83301"/>
                        <a14:foregroundMark x1="51172" y1="83301" x2="58984" y2="83105"/>
                        <a14:foregroundMark x1="58984" y1="83105" x2="61016" y2="71387"/>
                        <a14:foregroundMark x1="61016" y1="71387" x2="59844" y2="54590"/>
                        <a14:foregroundMark x1="59844" y1="54590" x2="13750" y2="47266"/>
                        <a14:foregroundMark x1="18438" y1="63672" x2="29688" y2="73828"/>
                        <a14:foregroundMark x1="29688" y1="73828" x2="43750" y2="78320"/>
                        <a14:foregroundMark x1="43750" y1="78320" x2="51016" y2="78516"/>
                        <a14:foregroundMark x1="51016" y1="78516" x2="46406" y2="74316"/>
                        <a14:foregroundMark x1="46406" y1="74316" x2="23594" y2="65137"/>
                        <a14:foregroundMark x1="23594" y1="65137" x2="18594" y2="58887"/>
                        <a14:backgroundMark x1="92656" y1="34180" x2="91094" y2="40820"/>
                        <a14:backgroundMark x1="91094" y1="40820" x2="93047" y2="34863"/>
                        <a14:backgroundMark x1="93203" y1="34375" x2="90859" y2="40723"/>
                        <a14:backgroundMark x1="90859" y1="40723" x2="93203" y2="34863"/>
                        <a14:backgroundMark x1="91484" y1="46484" x2="91094" y2="44043"/>
                        <a14:backgroundMark x1="90859" y1="40723" x2="92188" y2="41699"/>
                        <a14:backgroundMark x1="90859" y1="42676" x2="91250" y2="43457"/>
                        <a14:backgroundMark x1="91016" y1="43359" x2="91250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3" t="10645" r="70" b="11563"/>
          <a:stretch/>
        </p:blipFill>
        <p:spPr bwMode="auto">
          <a:xfrm>
            <a:off x="8518316" y="6473332"/>
            <a:ext cx="507378" cy="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3B82AB41-6F66-455D-B3DA-87466B51DA98}"/>
              </a:ext>
            </a:extLst>
          </p:cNvPr>
          <p:cNvSpPr/>
          <p:nvPr userDrawn="1"/>
        </p:nvSpPr>
        <p:spPr>
          <a:xfrm>
            <a:off x="8352168" y="6272372"/>
            <a:ext cx="841708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Whiteboard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8746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with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B2BA24F-4F85-449F-AA99-FF54EF18CC41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533804" y="6313336"/>
          <a:ext cx="2601882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076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803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0772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878591-8E79-42DB-81A4-7461F21BC56A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24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1EDC2E24-8874-48F7-85A7-92263EA4F9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680675F8-04C8-4C6E-AD96-5D5D7D462197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A3C0C8-2A19-4D92-836C-B93D6428714B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27" name="Picture 26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51663B23-0A2D-4B28-B30F-B2A5A4110A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28" name="Rectangle 27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833A2E8B-567C-467A-8434-20FB7238A1C9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72834B-7659-4843-8012-23FE14A383C9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30" name="Picture 29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A64DBE12-4155-4ED3-A8B2-D525E50DCA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31" name="Rectangle 30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160465F6-C076-47A5-B492-3B51854528D4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70C6C8-2886-430A-B9C4-55D650B8D35E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33" name="Picture 32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588B96A6-D216-4877-B514-E4A08B1FCA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34" name="Rectangle 33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7F6EE106-BE23-4C33-BBEC-54B00A03838B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BC0C33-A7BE-47A3-BB75-38452C695E3B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36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69D9DF6-55FF-4E37-B717-C1138115A53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F39BE510-BDB8-4074-8D3D-EDBAC2C0A201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2777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KW 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E07F1D7-F534-4FF2-9DCD-0752DA6F1688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103196" y="6313336"/>
          <a:ext cx="3032491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20">
                  <a:extLst>
                    <a:ext uri="{9D8B030D-6E8A-4147-A177-3AD203B41FA5}">
                      <a16:colId xmlns:a16="http://schemas.microsoft.com/office/drawing/2014/main" val="10613370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7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953877-E8DC-4BD5-8F0F-072F77CEE617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17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DCB9A2A0-C63E-4926-87C6-6DD6C71EC3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7DAE0857-CEB2-4F97-8B63-30C94F01E2A8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8CEAB3-BBBA-4F4A-B563-FF804EA1FEA6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18" name="Picture 17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D8CB7857-69CC-450B-943F-617E103D63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23" name="Rectangle 22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4488CF74-CADA-4775-B4E0-D85E26378E8B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46E51-F121-40D1-89C5-8AB8DC943FF3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19" name="Picture 18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DDBA2FB9-3D64-442C-A784-581F05BDB0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24" name="Rectangle 23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32FE400F-EC23-47D4-9BD0-43F1DFE3FBEB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0A85F-1EAC-4358-BF85-305F76F42FB3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20" name="Picture 19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4CA8EE8E-A7F9-4E81-ACA6-794CADF87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25" name="Rectangle 24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13E76314-F40E-4F53-A90E-CA90668E033F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5373B4-6C3E-4A8F-B787-95B417163767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21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F2DEBC0-17ED-4C86-B721-52ABD5A302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F771C6D-4866-45A2-B867-A50068DC9891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094C4F4-65B3-4BD0-95E3-49994AF7CD81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11" name="Picture 10">
              <a:hlinkClick r:id="rId9" action="ppaction://hlinksldjump"/>
              <a:extLst>
                <a:ext uri="{FF2B5EF4-FFF2-40B4-BE49-F238E27FC236}">
                  <a16:creationId xmlns:a16="http://schemas.microsoft.com/office/drawing/2014/main" id="{F0CFFE07-30DD-4640-A772-E4DF75262D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27" name="Rectangle 26">
              <a:hlinkClick r:id="rId9" action="ppaction://hlinksldjump"/>
              <a:extLst>
                <a:ext uri="{FF2B5EF4-FFF2-40B4-BE49-F238E27FC236}">
                  <a16:creationId xmlns:a16="http://schemas.microsoft.com/office/drawing/2014/main" id="{C22E9B01-5DC4-4BE2-9958-ACA92BF01D80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68267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85648-E4A4-41CF-81F9-2E4105F2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55B8E-96FE-4FAE-8585-4B8EDE37D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2594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398838"/>
            <a:ext cx="8039988" cy="2925762"/>
          </a:xfrm>
          <a:solidFill>
            <a:srgbClr val="00133A"/>
          </a:solidFill>
          <a:ln>
            <a:solidFill>
              <a:srgbClr val="C00000"/>
            </a:solidFill>
          </a:ln>
        </p:spPr>
        <p:txBody>
          <a:bodyPr lIns="91440"/>
          <a:lstStyle>
            <a:lvl1pPr>
              <a:buSzPct val="100000"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hlinkClick r:id="" action="ppaction://noaction"/>
            <a:extLst>
              <a:ext uri="{FF2B5EF4-FFF2-40B4-BE49-F238E27FC236}">
                <a16:creationId xmlns:a16="http://schemas.microsoft.com/office/drawing/2014/main" id="{4139C16B-69AB-47A3-87C9-7A8EFE2BF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6297146"/>
            <a:ext cx="533400" cy="533400"/>
          </a:xfrm>
          <a:prstGeom prst="rect">
            <a:avLst/>
          </a:prstGeom>
        </p:spPr>
      </p:pic>
      <p:pic>
        <p:nvPicPr>
          <p:cNvPr id="8" name="Picture 2" descr="https://cdn3.iconfinder.com/data/icons/award-and-trohpy/78/Award_ribbon_cup-05-512.png">
            <a:hlinkClick r:id="" action="ppaction://noaction"/>
            <a:extLst>
              <a:ext uri="{FF2B5EF4-FFF2-40B4-BE49-F238E27FC236}">
                <a16:creationId xmlns:a16="http://schemas.microsoft.com/office/drawing/2014/main" id="{5D7C9120-D098-4698-BDAA-7F4DE0382A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811" y="6411091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76031908-2F2F-4693-8C52-660B10CC4D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7013651" y="6408478"/>
            <a:ext cx="474617" cy="416270"/>
          </a:xfrm>
          <a:prstGeom prst="rect">
            <a:avLst/>
          </a:prstGeom>
        </p:spPr>
      </p:pic>
      <p:pic>
        <p:nvPicPr>
          <p:cNvPr id="10" name="Picture 9">
            <a:hlinkClick r:id="" action="ppaction://noaction"/>
            <a:extLst>
              <a:ext uri="{FF2B5EF4-FFF2-40B4-BE49-F238E27FC236}">
                <a16:creationId xmlns:a16="http://schemas.microsoft.com/office/drawing/2014/main" id="{C61EDD22-02B3-482C-B267-ABF8E5F56A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7383" y="6404124"/>
            <a:ext cx="377190" cy="420624"/>
          </a:xfrm>
          <a:prstGeom prst="rect">
            <a:avLst/>
          </a:prstGeom>
        </p:spPr>
      </p:pic>
      <p:pic>
        <p:nvPicPr>
          <p:cNvPr id="11" name="Picture 10">
            <a:hlinkClick r:id="" action="ppaction://noaction"/>
            <a:extLst>
              <a:ext uri="{FF2B5EF4-FFF2-40B4-BE49-F238E27FC236}">
                <a16:creationId xmlns:a16="http://schemas.microsoft.com/office/drawing/2014/main" id="{243CB6C9-8456-4DB8-88C5-BBBFA759518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809" y="6379442"/>
            <a:ext cx="398580" cy="442121"/>
          </a:xfrm>
          <a:prstGeom prst="rect">
            <a:avLst/>
          </a:prstGeom>
        </p:spPr>
      </p:pic>
      <p:pic>
        <p:nvPicPr>
          <p:cNvPr id="12" name="Picture 2" descr="See the source image">
            <a:hlinkClick r:id="" action="ppaction://noaction"/>
            <a:extLst>
              <a:ext uri="{FF2B5EF4-FFF2-40B4-BE49-F238E27FC236}">
                <a16:creationId xmlns:a16="http://schemas.microsoft.com/office/drawing/2014/main" id="{527A258B-FFC7-4FEC-A9DA-0DA7AE376B2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 cstate="print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844" l="10000" r="97109">
                        <a14:foregroundMark x1="60078" y1="65625" x2="90547" y2="30566"/>
                        <a14:foregroundMark x1="90547" y1="30566" x2="92891" y2="24023"/>
                        <a14:foregroundMark x1="92891" y1="24023" x2="91250" y2="16895"/>
                        <a14:foregroundMark x1="91250" y1="16895" x2="63594" y2="49023"/>
                        <a14:foregroundMark x1="63594" y1="49023" x2="58438" y2="63770"/>
                        <a14:foregroundMark x1="58438" y1="63770" x2="65156" y2="64551"/>
                        <a14:foregroundMark x1="65156" y1="64551" x2="88516" y2="48340"/>
                        <a14:foregroundMark x1="96719" y1="22754" x2="97109" y2="24414"/>
                        <a14:foregroundMark x1="11641" y1="18652" x2="15234" y2="75586"/>
                        <a14:foregroundMark x1="15234" y1="75586" x2="22031" y2="82813"/>
                        <a14:foregroundMark x1="22031" y1="82813" x2="54609" y2="84277"/>
                        <a14:foregroundMark x1="54609" y1="84277" x2="81875" y2="81934"/>
                        <a14:foregroundMark x1="81875" y1="81934" x2="86328" y2="71973"/>
                        <a14:foregroundMark x1="86328" y1="71973" x2="86250" y2="21582"/>
                        <a14:foregroundMark x1="86250" y1="21582" x2="84453" y2="14551"/>
                        <a14:foregroundMark x1="84453" y1="14551" x2="20000" y2="15039"/>
                        <a14:foregroundMark x1="20000" y1="15039" x2="14453" y2="16992"/>
                        <a14:foregroundMark x1="14453" y1="16992" x2="11641" y2="20117"/>
                        <a14:foregroundMark x1="15859" y1="19141" x2="32734" y2="41797"/>
                        <a14:foregroundMark x1="32734" y1="41797" x2="72656" y2="74805"/>
                        <a14:foregroundMark x1="75391" y1="20117" x2="33281" y2="43457"/>
                        <a14:foregroundMark x1="33281" y1="43457" x2="26875" y2="50879"/>
                        <a14:foregroundMark x1="26875" y1="50879" x2="23594" y2="59180"/>
                        <a14:foregroundMark x1="23594" y1="59180" x2="23047" y2="62695"/>
                        <a14:foregroundMark x1="14375" y1="39453" x2="15703" y2="70605"/>
                        <a14:foregroundMark x1="15703" y1="70605" x2="18438" y2="78320"/>
                        <a14:foregroundMark x1="18438" y1="78320" x2="23047" y2="82227"/>
                        <a14:foregroundMark x1="23047" y1="82227" x2="62422" y2="79785"/>
                        <a14:foregroundMark x1="62422" y1="79785" x2="64766" y2="73047"/>
                        <a14:foregroundMark x1="64766" y1="73047" x2="64141" y2="62695"/>
                        <a14:foregroundMark x1="64141" y1="62695" x2="28672" y2="49023"/>
                        <a14:foregroundMark x1="28672" y1="49023" x2="14766" y2="46973"/>
                        <a14:foregroundMark x1="13984" y1="46777" x2="14531" y2="76172"/>
                        <a14:foregroundMark x1="14531" y1="76172" x2="16250" y2="83105"/>
                        <a14:foregroundMark x1="16250" y1="83105" x2="51172" y2="83301"/>
                        <a14:foregroundMark x1="51172" y1="83301" x2="58984" y2="83105"/>
                        <a14:foregroundMark x1="58984" y1="83105" x2="61016" y2="71387"/>
                        <a14:foregroundMark x1="61016" y1="71387" x2="59844" y2="54590"/>
                        <a14:foregroundMark x1="59844" y1="54590" x2="13750" y2="47266"/>
                        <a14:foregroundMark x1="18438" y1="63672" x2="29688" y2="73828"/>
                        <a14:foregroundMark x1="29688" y1="73828" x2="43750" y2="78320"/>
                        <a14:foregroundMark x1="43750" y1="78320" x2="51016" y2="78516"/>
                        <a14:foregroundMark x1="51016" y1="78516" x2="46406" y2="74316"/>
                        <a14:foregroundMark x1="46406" y1="74316" x2="23594" y2="65137"/>
                        <a14:foregroundMark x1="23594" y1="65137" x2="18594" y2="58887"/>
                        <a14:backgroundMark x1="92656" y1="34180" x2="91094" y2="40820"/>
                        <a14:backgroundMark x1="91094" y1="40820" x2="93047" y2="34863"/>
                        <a14:backgroundMark x1="93203" y1="34375" x2="90859" y2="40723"/>
                        <a14:backgroundMark x1="90859" y1="40723" x2="93203" y2="34863"/>
                        <a14:backgroundMark x1="91484" y1="46484" x2="91094" y2="44043"/>
                        <a14:backgroundMark x1="90859" y1="40723" x2="92188" y2="41699"/>
                        <a14:backgroundMark x1="90859" y1="42676" x2="91250" y2="43457"/>
                        <a14:backgroundMark x1="91016" y1="43359" x2="91250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3" t="10645" r="70" b="11563"/>
          <a:stretch/>
        </p:blipFill>
        <p:spPr bwMode="auto">
          <a:xfrm>
            <a:off x="8497188" y="6360715"/>
            <a:ext cx="646812" cy="44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4D24B3C-5472-476E-B856-97F3D0AA03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C51DB4B-D2B3-4AFA-8619-BCBE3A6D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461" y="350566"/>
            <a:ext cx="7963593" cy="2617077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0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invGray">
          <a:xfrm>
            <a:off x="0" y="57912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752600" y="304800"/>
            <a:ext cx="2994025" cy="8302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800" b="1">
                <a:solidFill>
                  <a:schemeClr val="bg1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5943600"/>
            <a:ext cx="9144000" cy="9144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1905000"/>
            <a:ext cx="8458200" cy="3733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Define Patriotism.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List characteristics of a patriot.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Explain why certain symbols carry a patriot connotation.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Apply a definition to a list of actions to determine if the action was patriotic.</a:t>
            </a:r>
          </a:p>
          <a:p>
            <a:pPr eaLnBrk="1" hangingPunct="1">
              <a:buFont typeface="+mj-lt"/>
              <a:buNone/>
              <a:defRPr/>
            </a:pPr>
            <a:r>
              <a:rPr lang="en-US" sz="2400"/>
              <a:t>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A8F4F5-D13C-445C-A6D5-BC3756EBE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24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KW 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398838"/>
            <a:ext cx="8039988" cy="2896620"/>
          </a:xfrm>
          <a:solidFill>
            <a:srgbClr val="00133A"/>
          </a:solidFill>
          <a:ln>
            <a:solidFill>
              <a:srgbClr val="C00000"/>
            </a:solidFill>
          </a:ln>
        </p:spPr>
        <p:txBody>
          <a:bodyPr lIns="91440"/>
          <a:lstStyle>
            <a:lvl1pPr>
              <a:buSzPct val="100000"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6937A17-1684-41C9-BC08-BC25FD811D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EF5450-3527-45C0-B0F3-0EBCA859E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461" y="350566"/>
            <a:ext cx="7963593" cy="2617077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AFA5708-E82D-4072-A3E5-3B470091D69D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103196" y="6313336"/>
          <a:ext cx="3032491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20">
                  <a:extLst>
                    <a:ext uri="{9D8B030D-6E8A-4147-A177-3AD203B41FA5}">
                      <a16:colId xmlns:a16="http://schemas.microsoft.com/office/drawing/2014/main" val="10613370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7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E6221A98-9EC4-460B-A11F-4023AFDF173A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19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829D5146-9516-4522-8E4A-9101C25FA05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FAE9ECF5-71CA-496C-9898-4BDF28D4ACB0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637613D-7C98-4BB8-9B75-CC0F99DF8A9A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22" name="Picture 21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E48BBBC8-61ED-4FD0-810C-1AAD39452DB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23" name="Rectangle 22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4864D4C5-7049-40D9-A97E-15AC222C17A6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408F83B-501B-439B-87FF-EB3A50E64B4E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25" name="Picture 24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C289F834-891D-4434-BA01-43ECDC3CCF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26" name="Rectangle 25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3A1A9EDB-A005-4669-8F49-CE6D8ED08250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0A5796A-2951-4CD6-B8D2-B6C76BD71A46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28" name="Picture 27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2567C8DA-E536-4E1B-928F-6C9B7A17B4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29" name="Rectangle 28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D2C4881E-6034-4CDF-8840-9A7374C870E7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B0AFF36-D99C-44D5-8993-F07748522579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31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288CF4AF-606F-496F-8DAB-D0990BF2258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F948DE78-B425-46C0-B04D-BE8E7543627D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61A9FE6-32F5-4D77-93DF-32D6095E1C00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34" name="Picture 33">
              <a:hlinkClick r:id="rId9" action="ppaction://hlinksldjump"/>
              <a:extLst>
                <a:ext uri="{FF2B5EF4-FFF2-40B4-BE49-F238E27FC236}">
                  <a16:creationId xmlns:a16="http://schemas.microsoft.com/office/drawing/2014/main" id="{5965C4BC-04DE-4AE4-A822-CD1A916840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35" name="Rectangle 34">
              <a:hlinkClick r:id="rId9" action="ppaction://hlinksldjump"/>
              <a:extLst>
                <a:ext uri="{FF2B5EF4-FFF2-40B4-BE49-F238E27FC236}">
                  <a16:creationId xmlns:a16="http://schemas.microsoft.com/office/drawing/2014/main" id="{F1BC2621-AEE8-4BC7-ABB8-7FD3C021B10B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9060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w/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398838"/>
            <a:ext cx="8039988" cy="2896620"/>
          </a:xfrm>
          <a:solidFill>
            <a:srgbClr val="00133A"/>
          </a:solidFill>
          <a:ln>
            <a:solidFill>
              <a:srgbClr val="C00000"/>
            </a:solidFill>
          </a:ln>
        </p:spPr>
        <p:txBody>
          <a:bodyPr lIns="91440"/>
          <a:lstStyle>
            <a:lvl1pPr>
              <a:buSzPct val="100000"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C9D529C-544B-4050-B5DF-5CBF98301A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33BB331-0098-49DE-8D8A-50402A47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461" y="350566"/>
            <a:ext cx="7963593" cy="2617077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769DCB2-BA70-41A9-9176-DB8D1570D7FA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533804" y="6313336"/>
          <a:ext cx="2601882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076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803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0772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BA24CFAD-88B4-492C-AF88-06A62F28EB24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17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1024851E-4C45-43C3-90FA-5020522415B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9E0FADFD-694D-4A9B-921B-84903478AF14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0277595-189D-467D-A5FE-4457D8204E9D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20" name="Picture 19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B07E53D4-C75E-4A7F-8059-52B1A100A2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21" name="Rectangle 20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2CE8059D-EA76-4B7B-A9DA-5498A5480FFB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8573E3-5C2B-4CE5-8181-4C6D595A6773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23" name="Picture 22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83DEAE2E-86F0-4CBF-BF0C-60416C4D43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24" name="Rectangle 23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B405F19E-8E2B-4E97-A817-D42121CDBA33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B4C886E-5B38-4455-AA9D-8CE5D7F933B9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26" name="Picture 25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E812CB30-551D-44A6-8D50-C870DBF7F3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27" name="Rectangle 26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3C9CBC7A-6C24-435D-9E1E-13946104F98D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BB73E3D-AD0C-4654-9DDA-C038CD02673A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29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8A7880F6-9EC0-4311-8103-52B472EF80A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BBCCB334-DE62-47F3-B0E9-808BC1067BC3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9523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61" y="350566"/>
            <a:ext cx="7963593" cy="2617077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386138"/>
            <a:ext cx="8039988" cy="2914498"/>
          </a:xfrm>
          <a:solidFill>
            <a:srgbClr val="00133A"/>
          </a:solidFill>
          <a:ln>
            <a:solidFill>
              <a:srgbClr val="C00000"/>
            </a:solidFill>
          </a:ln>
        </p:spPr>
        <p:txBody>
          <a:bodyPr lIns="91440"/>
          <a:lstStyle>
            <a:lvl1pPr marL="633412" indent="-514350">
              <a:buSzPct val="100000"/>
              <a:buFont typeface="+mj-lt"/>
              <a:buAutoNum type="alphaUcPeriod"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9F911D5-01A9-4756-A5E7-CAD1430AD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5C629AD-20E6-4E5B-9288-A53DC401F461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8437418" y="6313336"/>
          <a:ext cx="702886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pic>
        <p:nvPicPr>
          <p:cNvPr id="10" name="Picture 2" descr="See the source image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C896478B-CA68-459F-9B23-CA14C60223D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10000" r="97109">
                        <a14:foregroundMark x1="60078" y1="65625" x2="90547" y2="30566"/>
                        <a14:foregroundMark x1="90547" y1="30566" x2="92891" y2="24023"/>
                        <a14:foregroundMark x1="92891" y1="24023" x2="91250" y2="16895"/>
                        <a14:foregroundMark x1="91250" y1="16895" x2="63594" y2="49023"/>
                        <a14:foregroundMark x1="63594" y1="49023" x2="58438" y2="63770"/>
                        <a14:foregroundMark x1="58438" y1="63770" x2="65156" y2="64551"/>
                        <a14:foregroundMark x1="65156" y1="64551" x2="88516" y2="48340"/>
                        <a14:foregroundMark x1="96719" y1="22754" x2="97109" y2="24414"/>
                        <a14:foregroundMark x1="11641" y1="18652" x2="15234" y2="75586"/>
                        <a14:foregroundMark x1="15234" y1="75586" x2="22031" y2="82813"/>
                        <a14:foregroundMark x1="22031" y1="82813" x2="54609" y2="84277"/>
                        <a14:foregroundMark x1="54609" y1="84277" x2="81875" y2="81934"/>
                        <a14:foregroundMark x1="81875" y1="81934" x2="86328" y2="71973"/>
                        <a14:foregroundMark x1="86328" y1="71973" x2="86250" y2="21582"/>
                        <a14:foregroundMark x1="86250" y1="21582" x2="84453" y2="14551"/>
                        <a14:foregroundMark x1="84453" y1="14551" x2="20000" y2="15039"/>
                        <a14:foregroundMark x1="20000" y1="15039" x2="14453" y2="16992"/>
                        <a14:foregroundMark x1="14453" y1="16992" x2="11641" y2="20117"/>
                        <a14:foregroundMark x1="15859" y1="19141" x2="32734" y2="41797"/>
                        <a14:foregroundMark x1="32734" y1="41797" x2="72656" y2="74805"/>
                        <a14:foregroundMark x1="75391" y1="20117" x2="33281" y2="43457"/>
                        <a14:foregroundMark x1="33281" y1="43457" x2="26875" y2="50879"/>
                        <a14:foregroundMark x1="26875" y1="50879" x2="23594" y2="59180"/>
                        <a14:foregroundMark x1="23594" y1="59180" x2="23047" y2="62695"/>
                        <a14:foregroundMark x1="14375" y1="39453" x2="15703" y2="70605"/>
                        <a14:foregroundMark x1="15703" y1="70605" x2="18438" y2="78320"/>
                        <a14:foregroundMark x1="18438" y1="78320" x2="23047" y2="82227"/>
                        <a14:foregroundMark x1="23047" y1="82227" x2="62422" y2="79785"/>
                        <a14:foregroundMark x1="62422" y1="79785" x2="64766" y2="73047"/>
                        <a14:foregroundMark x1="64766" y1="73047" x2="64141" y2="62695"/>
                        <a14:foregroundMark x1="64141" y1="62695" x2="28672" y2="49023"/>
                        <a14:foregroundMark x1="28672" y1="49023" x2="14766" y2="46973"/>
                        <a14:foregroundMark x1="13984" y1="46777" x2="14531" y2="76172"/>
                        <a14:foregroundMark x1="14531" y1="76172" x2="16250" y2="83105"/>
                        <a14:foregroundMark x1="16250" y1="83105" x2="51172" y2="83301"/>
                        <a14:foregroundMark x1="51172" y1="83301" x2="58984" y2="83105"/>
                        <a14:foregroundMark x1="58984" y1="83105" x2="61016" y2="71387"/>
                        <a14:foregroundMark x1="61016" y1="71387" x2="59844" y2="54590"/>
                        <a14:foregroundMark x1="59844" y1="54590" x2="13750" y2="47266"/>
                        <a14:foregroundMark x1="18438" y1="63672" x2="29688" y2="73828"/>
                        <a14:foregroundMark x1="29688" y1="73828" x2="43750" y2="78320"/>
                        <a14:foregroundMark x1="43750" y1="78320" x2="51016" y2="78516"/>
                        <a14:foregroundMark x1="51016" y1="78516" x2="46406" y2="74316"/>
                        <a14:foregroundMark x1="46406" y1="74316" x2="23594" y2="65137"/>
                        <a14:foregroundMark x1="23594" y1="65137" x2="18594" y2="58887"/>
                        <a14:backgroundMark x1="92656" y1="34180" x2="91094" y2="40820"/>
                        <a14:backgroundMark x1="91094" y1="40820" x2="93047" y2="34863"/>
                        <a14:backgroundMark x1="93203" y1="34375" x2="90859" y2="40723"/>
                        <a14:backgroundMark x1="90859" y1="40723" x2="93203" y2="34863"/>
                        <a14:backgroundMark x1="91484" y1="46484" x2="91094" y2="44043"/>
                        <a14:backgroundMark x1="90859" y1="40723" x2="92188" y2="41699"/>
                        <a14:backgroundMark x1="90859" y1="42676" x2="91250" y2="43457"/>
                        <a14:backgroundMark x1="91016" y1="43359" x2="91250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3" t="10645" r="70" b="11563"/>
          <a:stretch/>
        </p:blipFill>
        <p:spPr bwMode="auto">
          <a:xfrm>
            <a:off x="8518316" y="6473332"/>
            <a:ext cx="507378" cy="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ECECE061-88DC-453F-91C3-1AF11FD59738}"/>
              </a:ext>
            </a:extLst>
          </p:cNvPr>
          <p:cNvSpPr/>
          <p:nvPr userDrawn="1"/>
        </p:nvSpPr>
        <p:spPr>
          <a:xfrm>
            <a:off x="8352168" y="6272372"/>
            <a:ext cx="841708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Whiteboard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42305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S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815542"/>
            <a:ext cx="2610196" cy="2402696"/>
          </a:xfrm>
        </p:spPr>
        <p:txBody>
          <a:bodyPr lIns="9144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8B7F447-6931-460E-83A6-DD2D878581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D4D0BD-B997-4681-93DF-71CF54F95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461" y="350566"/>
            <a:ext cx="7963593" cy="2617077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C3E5B69-43DB-4481-B691-95D0863AF4D9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8437418" y="6313336"/>
          <a:ext cx="702886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pic>
        <p:nvPicPr>
          <p:cNvPr id="8" name="Picture 2" descr="See the source image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EB15D5DD-6B8A-403F-A0D7-4218E21FFF6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10000" r="97109">
                        <a14:foregroundMark x1="60078" y1="65625" x2="90547" y2="30566"/>
                        <a14:foregroundMark x1="90547" y1="30566" x2="92891" y2="24023"/>
                        <a14:foregroundMark x1="92891" y1="24023" x2="91250" y2="16895"/>
                        <a14:foregroundMark x1="91250" y1="16895" x2="63594" y2="49023"/>
                        <a14:foregroundMark x1="63594" y1="49023" x2="58438" y2="63770"/>
                        <a14:foregroundMark x1="58438" y1="63770" x2="65156" y2="64551"/>
                        <a14:foregroundMark x1="65156" y1="64551" x2="88516" y2="48340"/>
                        <a14:foregroundMark x1="96719" y1="22754" x2="97109" y2="24414"/>
                        <a14:foregroundMark x1="11641" y1="18652" x2="15234" y2="75586"/>
                        <a14:foregroundMark x1="15234" y1="75586" x2="22031" y2="82813"/>
                        <a14:foregroundMark x1="22031" y1="82813" x2="54609" y2="84277"/>
                        <a14:foregroundMark x1="54609" y1="84277" x2="81875" y2="81934"/>
                        <a14:foregroundMark x1="81875" y1="81934" x2="86328" y2="71973"/>
                        <a14:foregroundMark x1="86328" y1="71973" x2="86250" y2="21582"/>
                        <a14:foregroundMark x1="86250" y1="21582" x2="84453" y2="14551"/>
                        <a14:foregroundMark x1="84453" y1="14551" x2="20000" y2="15039"/>
                        <a14:foregroundMark x1="20000" y1="15039" x2="14453" y2="16992"/>
                        <a14:foregroundMark x1="14453" y1="16992" x2="11641" y2="20117"/>
                        <a14:foregroundMark x1="15859" y1="19141" x2="32734" y2="41797"/>
                        <a14:foregroundMark x1="32734" y1="41797" x2="72656" y2="74805"/>
                        <a14:foregroundMark x1="75391" y1="20117" x2="33281" y2="43457"/>
                        <a14:foregroundMark x1="33281" y1="43457" x2="26875" y2="50879"/>
                        <a14:foregroundMark x1="26875" y1="50879" x2="23594" y2="59180"/>
                        <a14:foregroundMark x1="23594" y1="59180" x2="23047" y2="62695"/>
                        <a14:foregroundMark x1="14375" y1="39453" x2="15703" y2="70605"/>
                        <a14:foregroundMark x1="15703" y1="70605" x2="18438" y2="78320"/>
                        <a14:foregroundMark x1="18438" y1="78320" x2="23047" y2="82227"/>
                        <a14:foregroundMark x1="23047" y1="82227" x2="62422" y2="79785"/>
                        <a14:foregroundMark x1="62422" y1="79785" x2="64766" y2="73047"/>
                        <a14:foregroundMark x1="64766" y1="73047" x2="64141" y2="62695"/>
                        <a14:foregroundMark x1="64141" y1="62695" x2="28672" y2="49023"/>
                        <a14:foregroundMark x1="28672" y1="49023" x2="14766" y2="46973"/>
                        <a14:foregroundMark x1="13984" y1="46777" x2="14531" y2="76172"/>
                        <a14:foregroundMark x1="14531" y1="76172" x2="16250" y2="83105"/>
                        <a14:foregroundMark x1="16250" y1="83105" x2="51172" y2="83301"/>
                        <a14:foregroundMark x1="51172" y1="83301" x2="58984" y2="83105"/>
                        <a14:foregroundMark x1="58984" y1="83105" x2="61016" y2="71387"/>
                        <a14:foregroundMark x1="61016" y1="71387" x2="59844" y2="54590"/>
                        <a14:foregroundMark x1="59844" y1="54590" x2="13750" y2="47266"/>
                        <a14:foregroundMark x1="18438" y1="63672" x2="29688" y2="73828"/>
                        <a14:foregroundMark x1="29688" y1="73828" x2="43750" y2="78320"/>
                        <a14:foregroundMark x1="43750" y1="78320" x2="51016" y2="78516"/>
                        <a14:foregroundMark x1="51016" y1="78516" x2="46406" y2="74316"/>
                        <a14:foregroundMark x1="46406" y1="74316" x2="23594" y2="65137"/>
                        <a14:foregroundMark x1="23594" y1="65137" x2="18594" y2="58887"/>
                        <a14:backgroundMark x1="92656" y1="34180" x2="91094" y2="40820"/>
                        <a14:backgroundMark x1="91094" y1="40820" x2="93047" y2="34863"/>
                        <a14:backgroundMark x1="93203" y1="34375" x2="90859" y2="40723"/>
                        <a14:backgroundMark x1="90859" y1="40723" x2="93203" y2="34863"/>
                        <a14:backgroundMark x1="91484" y1="46484" x2="91094" y2="44043"/>
                        <a14:backgroundMark x1="90859" y1="40723" x2="92188" y2="41699"/>
                        <a14:backgroundMark x1="90859" y1="42676" x2="91250" y2="43457"/>
                        <a14:backgroundMark x1="91016" y1="43359" x2="91250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3" t="10645" r="70" b="11563"/>
          <a:stretch/>
        </p:blipFill>
        <p:spPr bwMode="auto">
          <a:xfrm>
            <a:off x="8518316" y="6473332"/>
            <a:ext cx="507378" cy="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078A7D1C-6398-43B3-A9A6-078CF8DB0EDA}"/>
              </a:ext>
            </a:extLst>
          </p:cNvPr>
          <p:cNvSpPr/>
          <p:nvPr userDrawn="1"/>
        </p:nvSpPr>
        <p:spPr>
          <a:xfrm>
            <a:off x="8352168" y="6272372"/>
            <a:ext cx="841708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Whiteboard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6352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605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>
            <a:lvl1pPr>
              <a:buNone/>
              <a:defRPr/>
            </a:lvl1pPr>
            <a:extLst/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LE1-C2SiT1pg47-50 Defining Patriotism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45313B-B341-490D-8D8B-DD578CD96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1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05D5A-D5B3-4DB6-9BC9-856636872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9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4953000"/>
            <a:ext cx="9144000" cy="141288"/>
          </a:xfrm>
          <a:prstGeom prst="rect">
            <a:avLst/>
          </a:prstGeom>
          <a:solidFill>
            <a:srgbClr val="C00000"/>
          </a:solidFill>
          <a:ln w="50800" cap="flat" cmpd="thickThin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>
                <a:solidFill>
                  <a:srgbClr val="00133A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9624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B075AE-F1D8-44FB-A57B-A1EACDED6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1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34035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57400"/>
            <a:ext cx="3810000" cy="4340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675BA1-C97D-417D-A79F-C43737E06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5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90800"/>
            <a:ext cx="40417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DB216F-28AC-40D2-BDA1-295805264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7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1905000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828800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477000" cy="978408"/>
          </a:xfrm>
        </p:spPr>
        <p:txBody>
          <a:bodyPr lIns="73152" bIns="0" anchor="b">
            <a:sp3d prstMaterial="matte"/>
          </a:bodyPr>
          <a:lstStyle>
            <a:lvl1pPr algn="l">
              <a:defRPr sz="40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B5A3C0-88AF-4350-8FB5-0347B5B77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7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125095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206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LE1-C1S3T2pg 31-39  The Leadership Traits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pitchFamily="34" charset="0"/>
        <a:buChar char="▪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pitchFamily="34" charset="0"/>
        <a:buChar char="▪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 3" pitchFamily="18" charset="2"/>
        <a:buChar char="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3076574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398838"/>
            <a:ext cx="8229600" cy="3001962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3214687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PQuestion" title="Question Text Shape">
            <a:extLst>
              <a:ext uri="{FF2B5EF4-FFF2-40B4-BE49-F238E27FC236}">
                <a16:creationId xmlns:a16="http://schemas.microsoft.com/office/drawing/2014/main" id="{61250189-A62A-4818-AAAE-060655F59546}"/>
              </a:ext>
            </a:extLst>
          </p:cNvPr>
          <p:cNvSpPr txBox="1">
            <a:spLocks/>
          </p:cNvSpPr>
          <p:nvPr userDrawn="1"/>
        </p:nvSpPr>
        <p:spPr>
          <a:xfrm>
            <a:off x="152400" y="76601"/>
            <a:ext cx="1441508" cy="1315972"/>
          </a:xfrm>
          <a:prstGeom prst="rect">
            <a:avLst/>
          </a:prstGeom>
          <a:solidFill>
            <a:srgbClr val="00133A"/>
          </a:solidFill>
          <a:ln w="25400" cmpd="sng">
            <a:noFill/>
            <a:prstDash val="solid"/>
          </a:ln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TPPolling">
            <a:extLst>
              <a:ext uri="{FF2B5EF4-FFF2-40B4-BE49-F238E27FC236}">
                <a16:creationId xmlns:a16="http://schemas.microsoft.com/office/drawing/2014/main" id="{1BB967D3-30B5-4892-A38E-63AD01E9ECBA}"/>
              </a:ext>
            </a:extLst>
          </p:cNvPr>
          <p:cNvSpPr/>
          <p:nvPr userDrawn="1"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MCJROTCLogo2.gif">
            <a:extLst>
              <a:ext uri="{FF2B5EF4-FFF2-40B4-BE49-F238E27FC236}">
                <a16:creationId xmlns:a16="http://schemas.microsoft.com/office/drawing/2014/main" id="{D00F225B-56EC-465A-8388-85148C8A55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00"/>
            <a:ext cx="687528" cy="6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6128" y="152400"/>
            <a:ext cx="8075472" cy="281940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259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633412" indent="-5143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+mj-lt"/>
        <a:buAutoNum type="alphaUcPeriod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71550" indent="-514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+mj-lt"/>
        <a:buAutoNum type="alphaUcPeriod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23963" indent="-4572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+mj-lt"/>
        <a:buAutoNum type="alphaU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90662" indent="-4572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+mj-lt"/>
        <a:buAutoNum type="alphaU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0212" indent="-4572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+mj-lt"/>
        <a:buAutoNum type="alphaUcPeriod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125095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206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LE1-C1S3T2pg 31-39  The Leadership Traits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17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▪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charset="0"/>
        <a:buChar char="▪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 3" pitchFamily="18" charset="2"/>
        <a:buChar char="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3076574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398838"/>
            <a:ext cx="8229600" cy="3001962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3214687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PQuestion" title="Question Text Shape">
            <a:extLst>
              <a:ext uri="{FF2B5EF4-FFF2-40B4-BE49-F238E27FC236}">
                <a16:creationId xmlns:a16="http://schemas.microsoft.com/office/drawing/2014/main" id="{61250189-A62A-4818-AAAE-060655F59546}"/>
              </a:ext>
            </a:extLst>
          </p:cNvPr>
          <p:cNvSpPr txBox="1">
            <a:spLocks/>
          </p:cNvSpPr>
          <p:nvPr userDrawn="1"/>
        </p:nvSpPr>
        <p:spPr>
          <a:xfrm>
            <a:off x="152400" y="76601"/>
            <a:ext cx="1441508" cy="1315972"/>
          </a:xfrm>
          <a:prstGeom prst="rect">
            <a:avLst/>
          </a:prstGeom>
          <a:solidFill>
            <a:srgbClr val="00133A"/>
          </a:solidFill>
          <a:ln w="25400" cmpd="sng">
            <a:noFill/>
            <a:prstDash val="solid"/>
          </a:ln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TPPolling">
            <a:extLst>
              <a:ext uri="{FF2B5EF4-FFF2-40B4-BE49-F238E27FC236}">
                <a16:creationId xmlns:a16="http://schemas.microsoft.com/office/drawing/2014/main" id="{1BB967D3-30B5-4892-A38E-63AD01E9ECBA}"/>
              </a:ext>
            </a:extLst>
          </p:cNvPr>
          <p:cNvSpPr/>
          <p:nvPr userDrawn="1"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MCJROTCLogo2.gif">
            <a:extLst>
              <a:ext uri="{FF2B5EF4-FFF2-40B4-BE49-F238E27FC236}">
                <a16:creationId xmlns:a16="http://schemas.microsoft.com/office/drawing/2014/main" id="{D00F225B-56EC-465A-8388-85148C8A55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00"/>
            <a:ext cx="687528" cy="6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6128" y="152400"/>
            <a:ext cx="8075472" cy="281940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578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633412" indent="-5143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+mj-lt"/>
        <a:buAutoNum type="alphaUcPeriod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71550" indent="-514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+mj-lt"/>
        <a:buAutoNum type="alphaUcPeriod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23963" indent="-4572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+mj-lt"/>
        <a:buAutoNum type="alphaU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90662" indent="-4572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+mj-lt"/>
        <a:buAutoNum type="alphaU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0212" indent="-4572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+mj-lt"/>
        <a:buAutoNum type="alphaUcPeriod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3076574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398838"/>
            <a:ext cx="8229600" cy="3001962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3214687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PQuestion" title="Question Text Shape">
            <a:extLst>
              <a:ext uri="{FF2B5EF4-FFF2-40B4-BE49-F238E27FC236}">
                <a16:creationId xmlns:a16="http://schemas.microsoft.com/office/drawing/2014/main" id="{61250189-A62A-4818-AAAE-060655F59546}"/>
              </a:ext>
            </a:extLst>
          </p:cNvPr>
          <p:cNvSpPr txBox="1">
            <a:spLocks/>
          </p:cNvSpPr>
          <p:nvPr userDrawn="1"/>
        </p:nvSpPr>
        <p:spPr>
          <a:xfrm>
            <a:off x="152400" y="76601"/>
            <a:ext cx="1441508" cy="1315972"/>
          </a:xfrm>
          <a:prstGeom prst="rect">
            <a:avLst/>
          </a:prstGeom>
          <a:solidFill>
            <a:srgbClr val="00133A"/>
          </a:solidFill>
          <a:ln w="25400" cmpd="sng">
            <a:noFill/>
            <a:prstDash val="solid"/>
          </a:ln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defTabSz="914400"/>
            <a:endParaRPr lang="en-US" sz="3000" b="0" dirty="0"/>
          </a:p>
        </p:txBody>
      </p:sp>
      <p:sp>
        <p:nvSpPr>
          <p:cNvPr id="13" name="TPPolling">
            <a:extLst>
              <a:ext uri="{FF2B5EF4-FFF2-40B4-BE49-F238E27FC236}">
                <a16:creationId xmlns:a16="http://schemas.microsoft.com/office/drawing/2014/main" id="{1BB967D3-30B5-4892-A38E-63AD01E9ECBA}"/>
              </a:ext>
            </a:extLst>
          </p:cNvPr>
          <p:cNvSpPr/>
          <p:nvPr userDrawn="1"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MCJROTCLogo2.gif">
            <a:extLst>
              <a:ext uri="{FF2B5EF4-FFF2-40B4-BE49-F238E27FC236}">
                <a16:creationId xmlns:a16="http://schemas.microsoft.com/office/drawing/2014/main" id="{D00F225B-56EC-465A-8388-85148C8A555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00"/>
            <a:ext cx="687528" cy="6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6128" y="152400"/>
            <a:ext cx="8075472" cy="281940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656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633412" indent="-5143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+mj-lt"/>
        <a:buAutoNum type="alphaUcPeriod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71550" indent="-514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+mj-lt"/>
        <a:buAutoNum type="alphaUcPeriod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23963" indent="-4572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+mj-lt"/>
        <a:buAutoNum type="alphaU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90662" indent="-4572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+mj-lt"/>
        <a:buAutoNum type="alphaU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0212" indent="-4572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+mj-lt"/>
        <a:buAutoNum type="alphaUcPeriod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LE1-C2S1T1%20National%20Anthem%20Audio.mp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Defining Patriotism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9144000" cy="350838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LE1-C2S1T1pg47-50 Defining Patriotism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28600" y="1752600"/>
            <a:ext cx="8763000" cy="4876800"/>
          </a:xfrm>
          <a:prstGeom prst="rect">
            <a:avLst/>
          </a:prstGeom>
          <a:solidFill>
            <a:srgbClr val="00133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The Washington Monument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04800" y="2438400"/>
            <a:ext cx="5486400" cy="3654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The Washington Monument is almost ____ feet tall.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The monument is a symbol for our respect for President George Washington. 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endParaRPr lang="en-US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438150" indent="-319088">
              <a:buClr>
                <a:schemeClr val="accent1"/>
              </a:buClr>
              <a:buSzPct val="80000"/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438150" indent="-319088">
              <a:buClr>
                <a:schemeClr val="accent1"/>
              </a:buClr>
              <a:buSzPct val="80000"/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30725" name="Picture 2" descr="C:\Users\Micah\AppData\Local\Microsoft\Windows\Temporary Internet Files\Content.IE5\XQNDZ3M1\MP90040109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71700"/>
            <a:ext cx="2614613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49500" y="2959100"/>
            <a:ext cx="80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69696"/>
              </a:buClr>
              <a:buFont typeface="Arial" pitchFamily="34" charset="0"/>
              <a:buChar char="▪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080"/>
              </a:buClr>
              <a:buFont typeface="Arial" pitchFamily="34" charset="0"/>
              <a:buChar char="▪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556</a:t>
            </a:r>
            <a:endParaRPr lang="en-US" altLang="en-US" sz="1800">
              <a:solidFill>
                <a:srgbClr val="FFFF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E4200EAF-3058-441B-BBE7-BD3EF2CE9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7846872" cy="2606040"/>
          </a:xfrm>
        </p:spPr>
        <p:txBody>
          <a:bodyPr/>
          <a:lstStyle/>
          <a:p>
            <a:r>
              <a:rPr lang="en-US" b="0" dirty="0"/>
              <a:t>Which action of the United States stirs up the strongest feelings of patriotism in you?  </a:t>
            </a:r>
            <a:r>
              <a:rPr lang="en-US" dirty="0"/>
              <a:t>Why?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DFF24248-9D33-4AFF-8091-D8A1D4A99940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Revolutionary war against England to make us a free country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Abolition of slavery (Civil War)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The right of women to vote (Suffrage)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Iraq War (Bringing freedom to the people of Iraq)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Other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BE6D6B-1D6D-4544-AE66-1E437F0C28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(LE1-C2S1T1:LQ8)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29C9C8A5-34DF-4498-BB96-1F65EE2F0909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54456957-FA3F-417D-8103-21830650E0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9389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45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09993071-ADAC-48BB-BE0D-3AD663B4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7389672" cy="2606040"/>
          </a:xfrm>
        </p:spPr>
        <p:txBody>
          <a:bodyPr/>
          <a:lstStyle/>
          <a:p>
            <a:r>
              <a:rPr lang="en-US" sz="3200" b="0" dirty="0"/>
              <a:t>Which of the following aspects of being an American make you feel the most patriotic (that is, proud to be an American)?  </a:t>
            </a:r>
            <a:r>
              <a:rPr lang="en-US" sz="3200" dirty="0"/>
              <a:t>Why?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D6B04EC7-ED38-47D5-BB01-0F8040DAD5A8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The freedoms that I have such as freedom of religion and the right to bear arms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That so many have died to guarantee my freedoms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That our country has a free press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That in our country no one is above the law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Other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F596F8-7E96-4DF5-9E56-50BBAD9871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(LE1-C2S1T1:LQ9)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5D12FF46-C10F-43A6-9C2C-50604C121917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8C432300-6456-4F1E-A2DF-B7ED8642968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7"/>
            <a:ext cx="649922" cy="289389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639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Questions</a:t>
            </a:r>
            <a:endParaRPr lang="en-US" dirty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-415925" y="3160713"/>
            <a:ext cx="102520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380375">
              <a:buClr>
                <a:srgbClr val="000000"/>
              </a:buClr>
              <a:buSzPct val="90000"/>
              <a:defRPr/>
            </a:pPr>
            <a:endParaRPr lang="en-US" sz="5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820" name="Content Placeholder 5"/>
          <p:cNvSpPr>
            <a:spLocks noGrp="1"/>
          </p:cNvSpPr>
          <p:nvPr>
            <p:ph idx="1"/>
          </p:nvPr>
        </p:nvSpPr>
        <p:spPr>
          <a:xfrm>
            <a:off x="152400" y="1774825"/>
            <a:ext cx="8839200" cy="49307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altLang="en-US"/>
          </a:p>
          <a:p>
            <a:pPr>
              <a:buFont typeface="Wingdings 2" pitchFamily="18" charset="2"/>
              <a:buNone/>
            </a:pPr>
            <a:endParaRPr lang="en-US" altLang="en-US"/>
          </a:p>
        </p:txBody>
      </p:sp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2446"/>
            <a:ext cx="7886700" cy="73815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Whiteboard</a:t>
            </a:r>
          </a:p>
        </p:txBody>
      </p:sp>
    </p:spTree>
    <p:extLst>
      <p:ext uri="{BB962C8B-B14F-4D97-AF65-F5344CB8AC3E}">
        <p14:creationId xmlns:p14="http://schemas.microsoft.com/office/powerpoint/2010/main" val="281697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286000"/>
            <a:ext cx="7315200" cy="1905000"/>
          </a:xfr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SzPct val="75000"/>
            </a:pPr>
            <a:r>
              <a:rPr lang="en-US" altLang="en-US" sz="3600"/>
              <a:t>   This lesson discusses some of the symbols that represent the United States.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9BEA6E-4DB4-4889-ADE3-BF7DDE9C9899}"/>
              </a:ext>
            </a:extLst>
          </p:cNvPr>
          <p:cNvSpPr txBox="1">
            <a:spLocks/>
          </p:cNvSpPr>
          <p:nvPr/>
        </p:nvSpPr>
        <p:spPr>
          <a:xfrm>
            <a:off x="1828800" y="155448"/>
            <a:ext cx="6858000" cy="125272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eaLnBrk="1" hangingPunct="1">
              <a:defRPr/>
            </a:pPr>
            <a:r>
              <a:rPr lang="en-US" dirty="0"/>
              <a:t>Lesson Purpose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Lesson Objectives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idx="1"/>
          </p:nvPr>
        </p:nvSpPr>
        <p:spPr>
          <a:xfrm>
            <a:off x="152400" y="1774825"/>
            <a:ext cx="8839200" cy="4930775"/>
          </a:xfrm>
        </p:spPr>
        <p:txBody>
          <a:bodyPr anchor="ctr"/>
          <a:lstStyle/>
          <a:p>
            <a:pPr marL="914400" indent="-450850" fontAlgn="auto">
              <a:spcBef>
                <a:spcPct val="20000"/>
              </a:spcBef>
              <a:spcAft>
                <a:spcPts val="18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sz="3600" kern="0" dirty="0">
                <a:ea typeface="Verdana" pitchFamily="34" charset="0"/>
                <a:cs typeface="Verdana" pitchFamily="34" charset="0"/>
              </a:rPr>
              <a:t>Define </a:t>
            </a:r>
            <a:r>
              <a:rPr lang="en-US" sz="3600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Patriotism</a:t>
            </a:r>
            <a:r>
              <a:rPr lang="en-US" sz="3600" kern="0" dirty="0">
                <a:ea typeface="Verdana" pitchFamily="34" charset="0"/>
                <a:cs typeface="Verdana" pitchFamily="34" charset="0"/>
              </a:rPr>
              <a:t>.</a:t>
            </a:r>
          </a:p>
          <a:p>
            <a:pPr marL="914400" indent="-450850" fontAlgn="auto">
              <a:spcBef>
                <a:spcPct val="20000"/>
              </a:spcBef>
              <a:spcAft>
                <a:spcPts val="18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sz="3600" kern="0" dirty="0">
                <a:ea typeface="Verdana" pitchFamily="34" charset="0"/>
                <a:cs typeface="Verdana" pitchFamily="34" charset="0"/>
              </a:rPr>
              <a:t>List </a:t>
            </a:r>
            <a:r>
              <a:rPr lang="en-US" sz="3600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characteristics</a:t>
            </a:r>
            <a:r>
              <a:rPr lang="en-US" sz="3600" kern="0" dirty="0">
                <a:ea typeface="Verdana" pitchFamily="34" charset="0"/>
                <a:cs typeface="Verdana" pitchFamily="34" charset="0"/>
              </a:rPr>
              <a:t> of a patriot.</a:t>
            </a:r>
          </a:p>
          <a:p>
            <a:pPr marL="914400" indent="-450850"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3600" dirty="0"/>
              <a:t>Explain why certain </a:t>
            </a:r>
            <a:r>
              <a:rPr lang="en-US" sz="3600" dirty="0">
                <a:solidFill>
                  <a:srgbClr val="FFFF00"/>
                </a:solidFill>
              </a:rPr>
              <a:t>symbols</a:t>
            </a:r>
            <a:r>
              <a:rPr lang="en-US" sz="3600" dirty="0"/>
              <a:t> carry a patriotic connotation.</a:t>
            </a:r>
          </a:p>
          <a:p>
            <a:pPr marL="914400" indent="-450850"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3600" dirty="0"/>
              <a:t>Apply a </a:t>
            </a:r>
            <a:r>
              <a:rPr lang="en-US" sz="3600" dirty="0">
                <a:solidFill>
                  <a:srgbClr val="FFFF00"/>
                </a:solidFill>
              </a:rPr>
              <a:t>definition</a:t>
            </a:r>
            <a:r>
              <a:rPr lang="en-US" sz="3600" dirty="0"/>
              <a:t> to a list of actions to determine if the action was patriotic. </a:t>
            </a:r>
          </a:p>
        </p:txBody>
      </p: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5DA3C456-C730-44A3-BFDF-16F1C7FBB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147" y="5833823"/>
            <a:ext cx="1219306" cy="1133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Introduction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5334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</a:pPr>
            <a:endParaRPr lang="en-US" altLang="en-US"/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SzPct val="75000"/>
            </a:pPr>
            <a:r>
              <a:rPr lang="en-US" altLang="en-US" sz="3100"/>
              <a:t>Many different symbols have special patriotic feelings for millions of Americans. </a:t>
            </a:r>
          </a:p>
          <a:p>
            <a:pPr eaLnBrk="1" hangingPunct="1">
              <a:lnSpc>
                <a:spcPct val="90000"/>
              </a:lnSpc>
              <a:buSzPct val="75000"/>
            </a:pPr>
            <a:r>
              <a:rPr lang="en-US" altLang="en-US" sz="3100"/>
              <a:t>This makes the definition of patriotism different for everyone. 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/>
          </a:p>
        </p:txBody>
      </p:sp>
      <p:pic>
        <p:nvPicPr>
          <p:cNvPr id="28676" name="Picture 4" descr="C:\Users\Micah\AppData\Local\Microsoft\Windows\Temporary Internet Files\Content.IE5\7EEK4QF8\MP90031691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590800"/>
            <a:ext cx="11064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C:\Users\Steve Huff2\AppData\Local\Microsoft\Windows\Temporary Internet Files\Content.IE5\UUAHG93W\MP90040721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4648200"/>
            <a:ext cx="17970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C:\Users\Steve Huff2\AppData\Local\Microsoft\Windows\Temporary Internet Files\Content.IE5\4R0ZZ1CU\MP90028906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019300"/>
            <a:ext cx="136525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C:\Users\Steve Huff2\AppData\Local\Microsoft\Windows\Temporary Internet Files\Content.IE5\4R0ZZ1CU\MP900422243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5255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8153400" cy="4343400"/>
          </a:xfrm>
        </p:spPr>
        <p:txBody>
          <a:bodyPr anchor="ctr"/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n-US" sz="3200" dirty="0">
                <a:cs typeface="Arial" charset="0"/>
              </a:rPr>
              <a:t>In 1818, Congress declared that the U.S. Flag would return to </a:t>
            </a:r>
            <a:r>
              <a:rPr lang="en-US" sz="3200" dirty="0">
                <a:solidFill>
                  <a:srgbClr val="FFFF00"/>
                </a:solidFill>
                <a:cs typeface="Arial" charset="0"/>
              </a:rPr>
              <a:t>13 stripes </a:t>
            </a:r>
            <a:r>
              <a:rPr lang="en-US" sz="3200" dirty="0">
                <a:cs typeface="Arial" charset="0"/>
              </a:rPr>
              <a:t>to represent the </a:t>
            </a:r>
            <a:r>
              <a:rPr lang="en-US" sz="3200" dirty="0">
                <a:solidFill>
                  <a:srgbClr val="FFFF00"/>
                </a:solidFill>
                <a:cs typeface="Arial" charset="0"/>
              </a:rPr>
              <a:t>13 original colonies </a:t>
            </a:r>
            <a:r>
              <a:rPr lang="en-US" sz="3200" dirty="0">
                <a:cs typeface="Arial" charset="0"/>
              </a:rPr>
              <a:t>and a </a:t>
            </a:r>
            <a:r>
              <a:rPr lang="en-US" sz="3200" dirty="0">
                <a:solidFill>
                  <a:srgbClr val="FFFF00"/>
                </a:solidFill>
                <a:cs typeface="Arial" charset="0"/>
              </a:rPr>
              <a:t>star added </a:t>
            </a:r>
            <a:r>
              <a:rPr lang="en-US" sz="3200" dirty="0">
                <a:cs typeface="Arial" charset="0"/>
              </a:rPr>
              <a:t>for each new state on the </a:t>
            </a:r>
            <a:r>
              <a:rPr lang="en-US" sz="3200" dirty="0">
                <a:solidFill>
                  <a:srgbClr val="FFFF00"/>
                </a:solidFill>
                <a:cs typeface="Arial" charset="0"/>
              </a:rPr>
              <a:t>fourth of July </a:t>
            </a:r>
            <a:r>
              <a:rPr lang="en-US" sz="3200" dirty="0">
                <a:cs typeface="Arial" charset="0"/>
              </a:rPr>
              <a:t>after its admission into the Union.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n-US" sz="3200" dirty="0">
                <a:cs typeface="Arial" charset="0"/>
              </a:rPr>
              <a:t>There are strict rules on how the flag should be properly displayed, cared for, and used.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Old Glory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The Pledge of Allegiance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 marL="0" indent="0" defTabSz="379413" eaLnBrk="1" hangingPunct="1">
              <a:buClr>
                <a:schemeClr val="bg1"/>
              </a:buClr>
              <a:buSzPct val="90000"/>
              <a:buFont typeface="Wingdings 2" pitchFamily="18" charset="2"/>
              <a:buNone/>
              <a:defRPr/>
            </a:pPr>
            <a:endParaRPr lang="en-US" sz="1000" dirty="0">
              <a:latin typeface="Arial" pitchFamily="34" charset="0"/>
            </a:endParaRPr>
          </a:p>
          <a:p>
            <a:pPr marL="457200" indent="-457200" defTabSz="379413" eaLnBrk="1" hangingPunct="1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endParaRPr lang="en-US" sz="1600" dirty="0"/>
          </a:p>
          <a:p>
            <a:pPr marL="749300" lvl="1" indent="-457200" defTabSz="379413"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800" dirty="0"/>
              <a:t>The Pledge was first used in public schools in celebration of Columbus Day, October 12, 1892.</a:t>
            </a:r>
          </a:p>
          <a:p>
            <a:pPr marL="457200" indent="-457200" defTabSz="379413" eaLnBrk="1" hangingPunct="1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endParaRPr lang="en-US" sz="1200" dirty="0"/>
          </a:p>
          <a:p>
            <a:pPr marL="0" indent="0" defTabSz="379413" eaLnBrk="1" hangingPunct="1">
              <a:buClr>
                <a:schemeClr val="bg1"/>
              </a:buClr>
              <a:buSzPct val="90000"/>
              <a:defRPr/>
            </a:pPr>
            <a:endParaRPr lang="en-US" sz="1800" dirty="0"/>
          </a:p>
          <a:p>
            <a:pPr marL="0" indent="0" defTabSz="379413" eaLnBrk="1" hangingPunct="1">
              <a:buClr>
                <a:schemeClr val="bg1"/>
              </a:buClr>
              <a:buSzPct val="90000"/>
              <a:buFont typeface="Wingdings 2" pitchFamily="18" charset="2"/>
              <a:buNone/>
              <a:defRPr/>
            </a:pPr>
            <a:endParaRPr lang="en-US" dirty="0"/>
          </a:p>
        </p:txBody>
      </p:sp>
      <p:pic>
        <p:nvPicPr>
          <p:cNvPr id="25604" name="Picture 4" descr="C:\Users\Micah\AppData\Local\Microsoft\Windows\Temporary Internet Files\Content.IE5\GNITXVSE\MP90040031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3657600"/>
            <a:ext cx="4422775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8800" y="3621088"/>
            <a:ext cx="2946400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defTabSz="379413">
              <a:buClr>
                <a:srgbClr val="FFFFFF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Congress adopted the pledge in an act approved on </a:t>
            </a:r>
            <a:r>
              <a:rPr lang="en-US" sz="2800" dirty="0">
                <a:solidFill>
                  <a:srgbClr val="FFFF00"/>
                </a:solidFill>
                <a:latin typeface="Calibri"/>
                <a:cs typeface="+mn-cs"/>
              </a:rPr>
              <a:t>June 22, 1942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The National Anthem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 anchor="ctr"/>
          <a:lstStyle/>
          <a:p>
            <a:pPr marL="569913" lvl="1" indent="-344488" defTabSz="379413" eaLnBrk="1" hangingPunct="1">
              <a:spcAft>
                <a:spcPts val="1200"/>
              </a:spcAft>
              <a:buClr>
                <a:schemeClr val="bg1"/>
              </a:buClr>
            </a:pPr>
            <a:r>
              <a:rPr lang="en-US" altLang="en-US" sz="3200" dirty="0"/>
              <a:t>Francis Scott Key wrote a poem called “The Defense of Fort McHenry” due to his pride in the United States for winning the battle for Baltimore, Maryland.</a:t>
            </a:r>
            <a:endParaRPr lang="en-US" altLang="en-US" dirty="0"/>
          </a:p>
          <a:p>
            <a:pPr marL="569913" lvl="1" indent="-344488" defTabSz="379413" eaLnBrk="1" hangingPunct="1">
              <a:spcAft>
                <a:spcPts val="1200"/>
              </a:spcAft>
              <a:buClr>
                <a:schemeClr val="bg1"/>
              </a:buClr>
            </a:pPr>
            <a:r>
              <a:rPr lang="en-US" altLang="en-US" sz="3200" dirty="0"/>
              <a:t>The poem was later put to music and became known as ______________________.</a:t>
            </a:r>
          </a:p>
          <a:p>
            <a:pPr marL="569913" lvl="1" indent="-344488" defTabSz="379413" eaLnBrk="1" hangingPunct="1">
              <a:spcAft>
                <a:spcPts val="1200"/>
              </a:spcAft>
              <a:buClr>
                <a:schemeClr val="bg1"/>
              </a:buClr>
            </a:pPr>
            <a:r>
              <a:rPr lang="en-US" altLang="en-US" sz="3200" dirty="0"/>
              <a:t>In 1931, Congress confirmed this was the United States’ national anthem.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4941" y="468406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The Star-Spangled Banner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The National Anthem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 marL="292100" lvl="1" indent="0" defTabSz="379413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None/>
            </a:pPr>
            <a:endParaRPr lang="en-US" altLang="en-US" sz="600" i="1" dirty="0"/>
          </a:p>
          <a:p>
            <a:pPr marL="292100" lvl="1" indent="0" defTabSz="379413" eaLnBrk="1" hangingPunct="1">
              <a:lnSpc>
                <a:spcPts val="32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en-US" altLang="en-US" i="1" dirty="0"/>
              <a:t>“Oh, say can you see by the dawn's early light,</a:t>
            </a:r>
            <a:br>
              <a:rPr lang="en-US" altLang="en-US" i="1" dirty="0"/>
            </a:br>
            <a:r>
              <a:rPr lang="en-US" altLang="en-US" i="1" dirty="0"/>
              <a:t>What so proudly we hailed at the twilight's last gleaming?</a:t>
            </a:r>
            <a:br>
              <a:rPr lang="en-US" altLang="en-US" i="1" dirty="0"/>
            </a:br>
            <a:r>
              <a:rPr lang="en-US" altLang="en-US" i="1" dirty="0"/>
              <a:t>Whose broad stripes and bright stars thru the perilous fight,</a:t>
            </a:r>
            <a:br>
              <a:rPr lang="en-US" altLang="en-US" i="1" dirty="0"/>
            </a:br>
            <a:r>
              <a:rPr lang="en-US" altLang="en-US" i="1" dirty="0"/>
              <a:t>O'er the ramparts we watched were so gallantly streaming?</a:t>
            </a:r>
            <a:br>
              <a:rPr lang="en-US" altLang="en-US" i="1" dirty="0"/>
            </a:br>
            <a:r>
              <a:rPr lang="en-US" altLang="en-US" i="1" dirty="0"/>
              <a:t>And the rocket's red glare, the bombs bursting in air,</a:t>
            </a:r>
            <a:br>
              <a:rPr lang="en-US" altLang="en-US" i="1" dirty="0"/>
            </a:br>
            <a:r>
              <a:rPr lang="en-US" altLang="en-US" i="1" dirty="0"/>
              <a:t>Gave proof through the night that our flag was still there.</a:t>
            </a:r>
            <a:br>
              <a:rPr lang="en-US" altLang="en-US" i="1" dirty="0"/>
            </a:br>
            <a:r>
              <a:rPr lang="en-US" altLang="en-US" i="1" dirty="0"/>
              <a:t>Oh, say does that star-spangled banner yet wave</a:t>
            </a:r>
            <a:br>
              <a:rPr lang="en-US" altLang="en-US" i="1" dirty="0"/>
            </a:br>
            <a:r>
              <a:rPr lang="en-US" altLang="en-US" i="1" dirty="0"/>
              <a:t>O'er the land of the free and the home of the brave</a:t>
            </a:r>
            <a:r>
              <a:rPr lang="en-US" altLang="en-US" sz="2800" i="1" dirty="0"/>
              <a:t>?”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2999581" y="5680075"/>
            <a:ext cx="3144838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rgbClr val="FFFF00"/>
                </a:solidFill>
                <a:latin typeface="Calibri"/>
                <a:cs typeface="+mn-cs"/>
                <a:hlinkClick r:id="rId3" action="ppaction://hlinkfile"/>
              </a:rPr>
              <a:t>Click here to start audio</a:t>
            </a:r>
            <a:endParaRPr lang="en-US" sz="2400" i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5562600"/>
            <a:ext cx="3505200" cy="7191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The Liberty Bell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 marL="0" indent="0" defTabSz="379413" eaLnBrk="1" hangingPunct="1">
              <a:buClr>
                <a:schemeClr val="bg1"/>
              </a:buClr>
              <a:buSzPct val="90000"/>
              <a:buFont typeface="Wingdings 2" pitchFamily="18" charset="2"/>
              <a:buNone/>
              <a:defRPr/>
            </a:pPr>
            <a:endParaRPr lang="en-US" sz="1000" dirty="0">
              <a:latin typeface="Arial" pitchFamily="34" charset="0"/>
            </a:endParaRPr>
          </a:p>
          <a:p>
            <a:pPr marL="457200" indent="-457200" defTabSz="379413" eaLnBrk="1" hangingPunct="1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r>
              <a:rPr lang="en-US" dirty="0"/>
              <a:t>The Liberty Bell was rung in July 1776 to announce the adoption of the ________________________.</a:t>
            </a:r>
          </a:p>
          <a:p>
            <a:pPr marL="457200" indent="-457200" defTabSz="379413" eaLnBrk="1" hangingPunct="1"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228600" y="3124200"/>
            <a:ext cx="5638800" cy="3292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defTabSz="379413">
              <a:buClr>
                <a:srgbClr val="FFFFFF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After the bell cracked for a second time during Chief John Marshall’s funeral, the bell was silenced.</a:t>
            </a:r>
          </a:p>
          <a:p>
            <a:pPr marL="457200" indent="-457200" defTabSz="379413">
              <a:buClr>
                <a:srgbClr val="FFFFFF"/>
              </a:buClr>
              <a:buSzPct val="90000"/>
              <a:buFont typeface="Wingdings" pitchFamily="2" charset="2"/>
              <a:buChar char="§"/>
              <a:defRPr/>
            </a:pPr>
            <a:endParaRPr lang="en-US" sz="1200" dirty="0">
              <a:solidFill>
                <a:srgbClr val="FFFFFF"/>
              </a:solidFill>
              <a:latin typeface="Calibri"/>
              <a:cs typeface="+mn-cs"/>
            </a:endParaRPr>
          </a:p>
          <a:p>
            <a:pPr marL="457200" indent="-457200" defTabSz="379413">
              <a:buClr>
                <a:srgbClr val="FFFFFF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In about 1839, it became known as the </a:t>
            </a:r>
            <a:r>
              <a:rPr lang="en-US" sz="2800" dirty="0">
                <a:solidFill>
                  <a:srgbClr val="FFFF00"/>
                </a:solidFill>
                <a:latin typeface="Calibri"/>
                <a:cs typeface="+mn-cs"/>
              </a:rPr>
              <a:t>Liberty Bell 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when people advocating the abolition of slavery used it as a symbol.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2371725"/>
            <a:ext cx="44053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FF00"/>
                </a:solidFill>
                <a:latin typeface="Calibri"/>
                <a:cs typeface="+mn-cs"/>
              </a:rPr>
              <a:t>Declaration of Independence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2289175" cy="249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2" grpId="0" build="p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eaaecd12-8063-4911-8f3c-764acf675db9"/>
  <p:tag name="WASPOLLED" val="122174AC66AE4E5BA6B613E19AC4F58E"/>
  <p:tag name="TPVERSION" val="8"/>
  <p:tag name="TPFULLVERSION" val="8.9.1.2"/>
  <p:tag name="PPTVERSION" val="16"/>
  <p:tag name="TPOS" val="2"/>
  <p:tag name="TPLASTSAVEVERSION" val="6.4 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AE3143089CD94CC9B9B8FB540C067956&lt;/guid&gt;&#10;        &lt;description /&gt;&#10;        &lt;date&gt;2/15/2018 2:46:0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89E05F1DBB14136A4EB94CC4AFF998E&lt;/guid&gt;&#10;            &lt;repollguid&gt;DC035AC8C4834DC38B811C98A27C17B7&lt;/repollguid&gt;&#10;            &lt;sourceid&gt;EA6169E51A294146A0708D6E3B43E7B0&lt;/sourceid&gt;&#10;            &lt;questiontext&gt;Which action of the United States stirs up the strongest feelings of patriotism in you?  Why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C1E1C718492D4E9894261B654C02B2E1&lt;/guid&gt;&#10;                    &lt;answertext&gt;Revolutionary war against England to make us a free country&lt;/answertext&gt;&#10;                    &lt;valuetype&gt;0&lt;/valuetype&gt;&#10;                &lt;/answer&gt;&#10;                &lt;answer&gt;&#10;                    &lt;guid&gt;2E814E80B3B34A4FAF0C35BDDB8BB98F&lt;/guid&gt;&#10;                    &lt;answertext&gt;Abolition of slavery (Civil War)&lt;/answertext&gt;&#10;                    &lt;valuetype&gt;0&lt;/valuetype&gt;&#10;                &lt;/answer&gt;&#10;                &lt;answer&gt;&#10;                    &lt;guid&gt;99683C7EA0724E2C9E12D1638A21C19D&lt;/guid&gt;&#10;                    &lt;answertext&gt;The right of women to vote (Suffrage)&lt;/answertext&gt;&#10;                    &lt;valuetype&gt;0&lt;/valuetype&gt;&#10;                &lt;/answer&gt;&#10;                &lt;answer&gt;&#10;                    &lt;guid&gt;9827D3EB299440AD941A3901C53D0742&lt;/guid&gt;&#10;                    &lt;answertext&gt;Iraq War (Bringing freedom to the people of Iraq)&lt;/answertext&gt;&#10;                    &lt;valuetype&gt;0&lt;/valuetype&gt;&#10;                &lt;/answer&gt;&#10;                &lt;answer&gt;&#10;                    &lt;guid&gt;8FFC2BA26D17458D8081BE7F0E16EFFD&lt;/guid&gt;&#10;                    &lt;answertext&gt;Other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HASRESULTS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A908A83261CF408EA3D93FF0D699E847&lt;/guid&gt;&#10;        &lt;description /&gt;&#10;        &lt;date&gt;2/15/2018 2:46:0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9CAFC93E5094AC98B0E6B98AF282A65&lt;/guid&gt;&#10;            &lt;repollguid&gt;1402D8A7CB1544F89DE21898557A8E83&lt;/repollguid&gt;&#10;            &lt;sourceid&gt;2D5A78180954440D910093E30A80FAA8&lt;/sourceid&gt;&#10;            &lt;questiontext&gt;Which of the following aspects of being an American make you feel the most patriotic (that is, proud to be an American)?  Why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33B6631B78984202BDDDE2D4523D1F3E&lt;/guid&gt;&#10;                    &lt;answertext&gt;The freedoms that I have such as freedom of religion and the right to bear arms&lt;/answertext&gt;&#10;                    &lt;valuetype&gt;0&lt;/valuetype&gt;&#10;                &lt;/answer&gt;&#10;                &lt;answer&gt;&#10;                    &lt;guid&gt;DB37265F6DB243929601A3D62C5E20E9&lt;/guid&gt;&#10;                    &lt;answertext&gt;That so many have died to guarantee my freedoms&lt;/answertext&gt;&#10;                    &lt;valuetype&gt;0&lt;/valuetype&gt;&#10;                &lt;/answer&gt;&#10;                &lt;answer&gt;&#10;                    &lt;guid&gt;4E7B244759DB43B49C475B81F0AE19B3&lt;/guid&gt;&#10;                    &lt;answertext&gt;That our country has a free press&lt;/answertext&gt;&#10;                    &lt;valuetype&gt;0&lt;/valuetype&gt;&#10;                &lt;/answer&gt;&#10;                &lt;answer&gt;&#10;                    &lt;guid&gt;A0D205D8AD67469482496B949CD1E23E&lt;/guid&gt;&#10;                    &lt;answertext&gt;That in our country no one is above the law&lt;/answertext&gt;&#10;                    &lt;valuetype&gt;0&lt;/valuetype&gt;&#10;                &lt;/answer&gt;&#10;                &lt;answer&gt;&#10;                    &lt;guid&gt;E2AD2C420C13486F8AFD40F286E2E2D7&lt;/guid&gt;&#10;                    &lt;answertext&gt;Other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HASRESULTS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CJROTC Template">
  <a:themeElements>
    <a:clrScheme name="Custom 15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2F75F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CJROTC UPDATE-FINAL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CJROTC Template">
  <a:themeElements>
    <a:clrScheme name="Custom 2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4CE2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CJROTC UPDATE-FINAL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CJROTC Template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A9B7334651024585F5470222F653BC" ma:contentTypeVersion="3" ma:contentTypeDescription="Create a new document." ma:contentTypeScope="" ma:versionID="211ed72d6f8688ce03155945470a18bb">
  <xsd:schema xmlns:xsd="http://www.w3.org/2001/XMLSchema" xmlns:p="http://schemas.microsoft.com/office/2006/metadata/properties" xmlns:ns2="9c2bfba9-47f6-47e1-8856-589adc02ca19" targetNamespace="http://schemas.microsoft.com/office/2006/metadata/properties" ma:root="true" ma:fieldsID="d57e24b0d86b6a7544594fd75093cbcd" ns2:_="">
    <xsd:import namespace="9c2bfba9-47f6-47e1-8856-589adc02ca19"/>
    <xsd:element name="properties">
      <xsd:complexType>
        <xsd:sequence>
          <xsd:element name="documentManagement">
            <xsd:complexType>
              <xsd:all>
                <xsd:element ref="ns2:Team_x0020_Member" minOccurs="0"/>
                <xsd:element ref="ns2:Status" minOccurs="0"/>
                <xsd:element ref="ns2:R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9c2bfba9-47f6-47e1-8856-589adc02ca19" elementFormDefault="qualified">
    <xsd:import namespace="http://schemas.microsoft.com/office/2006/documentManagement/types"/>
    <xsd:element name="Team_x0020_Member" ma:index="8" nillable="true" ma:displayName="Team Member" ma:default="" ma:format="Dropdown" ma:internalName="Team_x0020_Member">
      <xsd:simpleType>
        <xsd:restriction base="dms:Choice">
          <xsd:enumeration value="All"/>
          <xsd:enumeration value="Carrie Wolak"/>
          <xsd:enumeration value="Col Richardson"/>
          <xsd:enumeration value="Liz Pimpinella"/>
          <xsd:enumeration value="Lynn Nesbit"/>
          <xsd:enumeration value="Mike Romero"/>
          <xsd:enumeration value="Scott Bakken"/>
          <xsd:enumeration value="Steve Huff"/>
          <xsd:enumeration value="Derrick Small"/>
          <xsd:enumeration value="Larry Resendez"/>
          <xsd:enumeration value="Steve Sessis"/>
          <xsd:enumeration value="Brian Josten"/>
          <xsd:enumeration value="Acension Fierro"/>
          <xsd:enumeration value="Bruce Barnes"/>
          <xsd:enumeration value="Ken Hicks"/>
        </xsd:restriction>
      </xsd:simpleType>
    </xsd:element>
    <xsd:element name="Status" ma:index="9" nillable="true" ma:displayName="Status" ma:default="" ma:format="Dropdown" ma:internalName="Status">
      <xsd:simpleType>
        <xsd:restriction base="dms:Choice">
          <xsd:enumeration value="Unvetted"/>
          <xsd:enumeration value="Template"/>
          <xsd:enumeration value="Rough Draft"/>
          <xsd:enumeration value="Final"/>
        </xsd:restriction>
      </xsd:simpleType>
    </xsd:element>
    <xsd:element name="RD" ma:index="10" nillable="true" ma:displayName="RD" ma:default="0" ma:internalName="R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_x0020_Member xmlns="9c2bfba9-47f6-47e1-8856-589adc02ca19">Liz Pimpinella</Team_x0020_Member>
    <RD xmlns="9c2bfba9-47f6-47e1-8856-589adc02ca19">false</RD>
    <Status xmlns="9c2bfba9-47f6-47e1-8856-589adc02ca19">Template</Status>
  </documentManagement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8A6FE889-46A8-4826-A27A-206857CBC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2bfba9-47f6-47e1-8856-589adc02ca1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5C20604-6E9D-48C8-B24B-2075DD8D48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C99E31-7018-421A-9377-F7DE92859390}">
  <ds:schemaRefs>
    <ds:schemaRef ds:uri="http://purl.org/dc/dcmitype/"/>
    <ds:schemaRef ds:uri="9c2bfba9-47f6-47e1-8856-589adc02ca19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1D19DC94-1EFC-48AB-891D-511A725E567C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15324</TotalTime>
  <Words>498</Words>
  <Application>Microsoft Office PowerPoint</Application>
  <PresentationFormat>On-screen Show (4:3)</PresentationFormat>
  <Paragraphs>71</Paragraphs>
  <Slides>14</Slides>
  <Notes>11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5</vt:i4>
      </vt:variant>
    </vt:vector>
  </HeadingPairs>
  <TitlesOfParts>
    <vt:vector size="32" baseType="lpstr">
      <vt:lpstr>Arial</vt:lpstr>
      <vt:lpstr>Calibri</vt:lpstr>
      <vt:lpstr>Corbel</vt:lpstr>
      <vt:lpstr>Times New Roman</vt:lpstr>
      <vt:lpstr>Verdana</vt:lpstr>
      <vt:lpstr>Wingdings</vt:lpstr>
      <vt:lpstr>Wingdings 2</vt:lpstr>
      <vt:lpstr>Wingdings 3</vt:lpstr>
      <vt:lpstr>1_MCJROTC Template</vt:lpstr>
      <vt:lpstr>MCJROTC UPDATE-FINAL</vt:lpstr>
      <vt:lpstr>2_MCJROTC Template</vt:lpstr>
      <vt:lpstr>1_MCJROTC UPDATE-FINAL</vt:lpstr>
      <vt:lpstr>4_MCJROTC Template</vt:lpstr>
      <vt:lpstr>Defining Patriotism</vt:lpstr>
      <vt:lpstr>PowerPoint Presentation</vt:lpstr>
      <vt:lpstr>Lesson Objectives</vt:lpstr>
      <vt:lpstr>Introduction</vt:lpstr>
      <vt:lpstr>Old Glory</vt:lpstr>
      <vt:lpstr>The Pledge of Allegiance</vt:lpstr>
      <vt:lpstr>The National Anthem</vt:lpstr>
      <vt:lpstr>The National Anthem</vt:lpstr>
      <vt:lpstr>The Liberty Bell</vt:lpstr>
      <vt:lpstr>The Washington Monument</vt:lpstr>
      <vt:lpstr>Which action of the United States stirs up the strongest feelings of patriotism in you?  Why?</vt:lpstr>
      <vt:lpstr>Which of the following aspects of being an American make you feel the most patriotic (that is, proud to be an American)?  Why?</vt:lpstr>
      <vt:lpstr>Questions</vt:lpstr>
      <vt:lpstr>Whiteboard</vt:lpstr>
      <vt:lpstr>Participant Leaders</vt:lpstr>
      <vt:lpstr>Team Scores</vt:lpstr>
      <vt:lpstr>Team MVP</vt:lpstr>
      <vt:lpstr>Fastest</vt:lpstr>
      <vt:lpstr>Whiteboard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steve huff</dc:creator>
  <cp:lastModifiedBy>Hood Iii, Willie</cp:lastModifiedBy>
  <cp:revision>799</cp:revision>
  <dcterms:created xsi:type="dcterms:W3CDTF">2009-11-04T16:56:31Z</dcterms:created>
  <dcterms:modified xsi:type="dcterms:W3CDTF">2020-11-12T18:00:43Z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